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6799" r:id="rId69"/>
  </p:sldMasterIdLst>
  <p:notesMasterIdLst>
    <p:notesMasterId r:id="rId86"/>
  </p:notesMasterIdLst>
  <p:handoutMasterIdLst>
    <p:handoutMasterId r:id="rId87"/>
  </p:handoutMasterIdLst>
  <p:sldIdLst>
    <p:sldId id="631" r:id="rId70"/>
    <p:sldId id="650" r:id="rId71"/>
    <p:sldId id="649" r:id="rId72"/>
    <p:sldId id="651" r:id="rId73"/>
    <p:sldId id="652" r:id="rId74"/>
    <p:sldId id="653" r:id="rId75"/>
    <p:sldId id="654" r:id="rId76"/>
    <p:sldId id="655" r:id="rId77"/>
    <p:sldId id="656" r:id="rId78"/>
    <p:sldId id="657" r:id="rId79"/>
    <p:sldId id="658" r:id="rId80"/>
    <p:sldId id="659" r:id="rId81"/>
    <p:sldId id="660" r:id="rId82"/>
    <p:sldId id="661" r:id="rId83"/>
    <p:sldId id="662" r:id="rId84"/>
    <p:sldId id="663"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0" userDrawn="1">
          <p15:clr>
            <a:srgbClr val="A4A3A4"/>
          </p15:clr>
        </p15:guide>
        <p15:guide id="2" orient="horz" pos="3888" userDrawn="1">
          <p15:clr>
            <a:srgbClr val="A4A3A4"/>
          </p15:clr>
        </p15:guide>
        <p15:guide id="3" pos="576" userDrawn="1">
          <p15:clr>
            <a:srgbClr val="A4A3A4"/>
          </p15:clr>
        </p15:guide>
        <p15:guide id="4" pos="7104" userDrawn="1">
          <p15:clr>
            <a:srgbClr val="A4A3A4"/>
          </p15:clr>
        </p15:guide>
        <p15:guide id="5" pos="431">
          <p15:clr>
            <a:srgbClr val="A4A3A4"/>
          </p15:clr>
        </p15:guide>
        <p15:guide id="6" pos="7247">
          <p15:clr>
            <a:srgbClr val="A4A3A4"/>
          </p15:clr>
        </p15:guide>
        <p15:guide id="7" pos="37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C7FF"/>
    <a:srgbClr val="3392FB"/>
    <a:srgbClr val="107610"/>
    <a:srgbClr val="438EB7"/>
    <a:srgbClr val="136593"/>
    <a:srgbClr val="146594"/>
    <a:srgbClr val="00F6FF"/>
    <a:srgbClr val="F15116"/>
    <a:srgbClr val="FB6A1B"/>
    <a:srgbClr val="E0F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1" autoAdjust="0"/>
    <p:restoredTop sz="97633" autoAdjust="0"/>
  </p:normalViewPr>
  <p:slideViewPr>
    <p:cSldViewPr snapToGrid="0" snapToObjects="1" showGuides="1">
      <p:cViewPr>
        <p:scale>
          <a:sx n="110" d="100"/>
          <a:sy n="110" d="100"/>
        </p:scale>
        <p:origin x="-78" y="-72"/>
      </p:cViewPr>
      <p:guideLst>
        <p:guide orient="horz" pos="430"/>
        <p:guide orient="horz" pos="3888"/>
        <p:guide pos="576"/>
        <p:guide pos="7104"/>
        <p:guide pos="431"/>
        <p:guide pos="7247"/>
        <p:guide pos="37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customXml" Target="../customXml/item63.xml"/><Relationship Id="rId68" Type="http://schemas.openxmlformats.org/officeDocument/2006/relationships/customXml" Target="../customXml/item68.xml"/><Relationship Id="rId76" Type="http://schemas.openxmlformats.org/officeDocument/2006/relationships/slide" Target="slides/slide7.xml"/><Relationship Id="rId84" Type="http://schemas.openxmlformats.org/officeDocument/2006/relationships/slide" Target="slides/slide15.xml"/><Relationship Id="rId89"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slide" Target="slides/slide5.xml"/><Relationship Id="rId79" Type="http://schemas.openxmlformats.org/officeDocument/2006/relationships/slide" Target="slides/slide10.xml"/><Relationship Id="rId87"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13.xml"/><Relationship Id="rId90" Type="http://schemas.openxmlformats.org/officeDocument/2006/relationships/theme" Target="theme/theme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slideMaster" Target="slideMasters/slideMaster1.xml"/><Relationship Id="rId77" Type="http://schemas.openxmlformats.org/officeDocument/2006/relationships/slide" Target="slides/slide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3.xml"/><Relationship Id="rId80" Type="http://schemas.openxmlformats.org/officeDocument/2006/relationships/slide" Target="slides/slide11.xml"/><Relationship Id="rId85" Type="http://schemas.openxmlformats.org/officeDocument/2006/relationships/slide" Target="slides/slide1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1.xml"/><Relationship Id="rId75" Type="http://schemas.openxmlformats.org/officeDocument/2006/relationships/slide" Target="slides/slide6.xml"/><Relationship Id="rId83" Type="http://schemas.openxmlformats.org/officeDocument/2006/relationships/slide" Target="slides/slide14.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4.xml"/><Relationship Id="rId78" Type="http://schemas.openxmlformats.org/officeDocument/2006/relationships/slide" Target="slides/slide9.xml"/><Relationship Id="rId81" Type="http://schemas.openxmlformats.org/officeDocument/2006/relationships/slide" Target="slides/slide12.xml"/><Relationship Id="rId86"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B4AB64-BB16-014D-AF59-00877FFB5348}" type="datetimeFigureOut">
              <a:rPr lang="en-US" smtClean="0"/>
              <a:pPr/>
              <a:t>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BED56D-3A20-2943-930A-2361A9DDC1ED}" type="slidenum">
              <a:rPr lang="en-US" smtClean="0"/>
              <a:pPr/>
              <a:t>‹#›</a:t>
            </a:fld>
            <a:endParaRPr lang="en-US"/>
          </a:p>
        </p:txBody>
      </p:sp>
    </p:spTree>
    <p:extLst>
      <p:ext uri="{BB962C8B-B14F-4D97-AF65-F5344CB8AC3E}">
        <p14:creationId xmlns:p14="http://schemas.microsoft.com/office/powerpoint/2010/main" val="3317861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5498D241-0AB7-BC44-80E8-F0A20AF46E9E}" type="datetimeFigureOut">
              <a:rPr lang="en-US" smtClean="0"/>
              <a:pPr/>
              <a:t>2/3/2016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3E7143C0-4F23-B545-9533-520B5A87CA1E}" type="slidenum">
              <a:rPr lang="en-US" smtClean="0"/>
              <a:pPr/>
              <a:t>‹#›</a:t>
            </a:fld>
            <a:endParaRPr lang="en-US" dirty="0"/>
          </a:p>
        </p:txBody>
      </p:sp>
    </p:spTree>
    <p:extLst>
      <p:ext uri="{BB962C8B-B14F-4D97-AF65-F5344CB8AC3E}">
        <p14:creationId xmlns:p14="http://schemas.microsoft.com/office/powerpoint/2010/main" val="407758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21" y="2428193"/>
            <a:ext cx="8525773" cy="914400"/>
          </a:xfrm>
        </p:spPr>
        <p:txBody>
          <a:bodyPr rIns="0" anchor="b">
            <a:noAutofit/>
          </a:bodyPr>
          <a:lstStyle>
            <a:lvl1pPr algn="ctr">
              <a:defRPr sz="3400" baseline="0">
                <a:solidFill>
                  <a:schemeClr val="tx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bwMode="white">
          <a:xfrm>
            <a:off x="1828801" y="3465218"/>
            <a:ext cx="8534401"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pic>
        <p:nvPicPr>
          <p:cNvPr id="7" name="Picture 6" descr="esri-10GlobeLogo_No-r_sRGBRe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4329" y="365138"/>
            <a:ext cx="2168737" cy="96764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gradFill flip="none" rotWithShape="1">
          <a:gsLst>
            <a:gs pos="1000">
              <a:srgbClr val="0078C3"/>
            </a:gs>
            <a:gs pos="100000">
              <a:srgbClr val="0A144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Parallelogram 10"/>
          <p:cNvSpPr/>
          <p:nvPr/>
        </p:nvSpPr>
        <p:spPr bwMode="auto">
          <a:xfrm flipH="1">
            <a:off x="1" y="2"/>
            <a:ext cx="5497956" cy="6865697"/>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8" name="Parallelogram 10"/>
          <p:cNvSpPr/>
          <p:nvPr/>
        </p:nvSpPr>
        <p:spPr bwMode="auto">
          <a:xfrm rot="16200000" flipH="1" flipV="1">
            <a:off x="4707461" y="-626538"/>
            <a:ext cx="2777078"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0" name="Picture Placeholder 8"/>
          <p:cNvSpPr>
            <a:spLocks noGrp="1" noChangeAspect="1"/>
          </p:cNvSpPr>
          <p:nvPr>
            <p:ph type="pic" sz="quarter" idx="12" hasCustomPrompt="1"/>
          </p:nvPr>
        </p:nvSpPr>
        <p:spPr>
          <a:xfrm>
            <a:off x="684213" y="1757363"/>
            <a:ext cx="5943600" cy="3343275"/>
          </a:xfrm>
          <a:prstGeom prst="rect">
            <a:avLst/>
          </a:prstGeom>
          <a:solidFill>
            <a:schemeClr val="tx1"/>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Click icon to insert Picture</a:t>
            </a:r>
            <a:endParaRPr kumimoji="0" lang="en-US" sz="2000" b="0" i="0" u="none" strike="noStrike" kern="0" cap="none" spc="0" normalizeH="0" baseline="0" noProof="0" dirty="0">
              <a:ln>
                <a:noFill/>
              </a:ln>
              <a:solidFill>
                <a:sysClr val="windowText" lastClr="000000"/>
              </a:solidFill>
              <a:effectLst/>
              <a:uLnTx/>
              <a:uFillTx/>
            </a:endParaRPr>
          </a:p>
        </p:txBody>
      </p:sp>
      <p:sp>
        <p:nvSpPr>
          <p:cNvPr id="3" name="Text Placeholder 2"/>
          <p:cNvSpPr>
            <a:spLocks noGrp="1"/>
          </p:cNvSpPr>
          <p:nvPr>
            <p:ph type="body" idx="1" hasCustomPrompt="1"/>
          </p:nvPr>
        </p:nvSpPr>
        <p:spPr>
          <a:xfrm>
            <a:off x="6976871" y="3582548"/>
            <a:ext cx="4527741" cy="338554"/>
          </a:xfrm>
          <a:noFill/>
        </p:spPr>
        <p:txBody>
          <a:bodyPr wrap="square" anchor="t">
            <a:spAutoFit/>
          </a:bodyPr>
          <a:lstStyle>
            <a:lvl1pPr marL="0" indent="0" algn="l">
              <a:lnSpc>
                <a:spcPct val="100000"/>
              </a:lnSpc>
              <a:spcBef>
                <a:spcPts val="0"/>
              </a:spcBef>
              <a:spcAft>
                <a:spcPts val="0"/>
              </a:spcAft>
              <a:buNone/>
              <a:defRPr sz="2200" b="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6976871" y="2348110"/>
            <a:ext cx="4527741" cy="1169551"/>
          </a:xfrm>
        </p:spPr>
        <p:txBody>
          <a:bodyPr wrap="square"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smtClean="0"/>
              <a:t>Click to </a:t>
            </a:r>
            <a:r>
              <a:rPr kumimoji="0" lang="en-US" dirty="0"/>
              <a:t>Edit </a:t>
            </a:r>
            <a:br>
              <a:rPr kumimoji="0" lang="en-US" dirty="0"/>
            </a:br>
            <a:r>
              <a:rPr kumimoji="0" lang="en-US" dirty="0" smtClean="0"/>
              <a:t>Demo </a:t>
            </a:r>
            <a:r>
              <a:rPr kumimoji="0" lang="en-US" dirty="0"/>
              <a:t>Title</a:t>
            </a:r>
            <a:endParaRPr lang="en-US" dirty="0"/>
          </a:p>
        </p:txBody>
      </p:sp>
    </p:spTree>
    <p:extLst>
      <p:ext uri="{BB962C8B-B14F-4D97-AF65-F5344CB8AC3E}">
        <p14:creationId xmlns:p14="http://schemas.microsoft.com/office/powerpoint/2010/main" val="606155255"/>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_User Scree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Click to Edit User Screens Title</a:t>
            </a:r>
            <a:endParaRPr lang="en-US" dirty="0"/>
          </a:p>
        </p:txBody>
      </p:sp>
    </p:spTree>
    <p:extLst>
      <p:ext uri="{BB962C8B-B14F-4D97-AF65-F5344CB8AC3E}">
        <p14:creationId xmlns:p14="http://schemas.microsoft.com/office/powerpoint/2010/main" val="392387917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304" y="1990427"/>
            <a:ext cx="10367433" cy="1477328"/>
          </a:xfrm>
        </p:spPr>
        <p:txBody>
          <a:bodyPr anchor="b"/>
          <a:lstStyle>
            <a:lvl1pPr>
              <a:spcAft>
                <a:spcPts val="0"/>
              </a:spcAft>
              <a:defRPr sz="9600" baseline="0">
                <a:solidFill>
                  <a:schemeClr val="tx1"/>
                </a:solidFill>
              </a:defRPr>
            </a:lvl1pPr>
          </a:lstStyle>
          <a:p>
            <a:r>
              <a:rPr lang="en-US" dirty="0" smtClean="0"/>
              <a:t>BIG Word</a:t>
            </a:r>
            <a:endParaRPr lang="en-US" dirty="0"/>
          </a:p>
        </p:txBody>
      </p:sp>
      <p:sp>
        <p:nvSpPr>
          <p:cNvPr id="4" name="Text Placeholder 3"/>
          <p:cNvSpPr>
            <a:spLocks noGrp="1"/>
          </p:cNvSpPr>
          <p:nvPr>
            <p:ph type="body" sz="quarter" idx="10" hasCustomPrompt="1"/>
          </p:nvPr>
        </p:nvSpPr>
        <p:spPr>
          <a:xfrm>
            <a:off x="912304" y="3467761"/>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Smaller word</a:t>
            </a:r>
            <a:endParaRPr lang="en-US" dirty="0"/>
          </a:p>
        </p:txBody>
      </p:sp>
    </p:spTree>
    <p:extLst>
      <p:ext uri="{BB962C8B-B14F-4D97-AF65-F5344CB8AC3E}">
        <p14:creationId xmlns:p14="http://schemas.microsoft.com/office/powerpoint/2010/main" val="1198752500"/>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4" y="2625441"/>
            <a:ext cx="7315200" cy="461665"/>
          </a:xfrm>
        </p:spPr>
        <p:txBody>
          <a:bodyPr anchor="b"/>
          <a:lstStyle>
            <a:lvl1pPr>
              <a:spcAft>
                <a:spcPts val="0"/>
              </a:spcAft>
              <a:defRPr sz="3000" b="0" baseline="0">
                <a:solidFill>
                  <a:schemeClr val="tx1"/>
                </a:solidFill>
              </a:defRPr>
            </a:lvl1pPr>
          </a:lstStyle>
          <a:p>
            <a:r>
              <a:rPr lang="en-US" dirty="0" smtClean="0"/>
              <a:t>“Quote”</a:t>
            </a:r>
            <a:endParaRPr lang="en-US" dirty="0"/>
          </a:p>
        </p:txBody>
      </p:sp>
      <p:sp>
        <p:nvSpPr>
          <p:cNvPr id="4" name="Text Placeholder 3"/>
          <p:cNvSpPr>
            <a:spLocks noGrp="1"/>
          </p:cNvSpPr>
          <p:nvPr>
            <p:ph type="body" sz="quarter" idx="10" hasCustomPrompt="1"/>
          </p:nvPr>
        </p:nvSpPr>
        <p:spPr>
          <a:xfrm>
            <a:off x="912284" y="3683197"/>
            <a:ext cx="7315200" cy="400110"/>
          </a:xfrm>
          <a:noFill/>
        </p:spPr>
        <p:txBody>
          <a:bodyPr vert="horz" wrap="square" lIns="0" tIns="0" rIns="0" bIns="0" rtlCol="0" anchor="t">
            <a:spAutoFit/>
          </a:bodyPr>
          <a:lstStyle>
            <a:lvl1pPr marL="0" indent="0" algn="r">
              <a:spcAft>
                <a:spcPts val="0"/>
              </a:spcAft>
              <a:buFontTx/>
              <a:buNone/>
              <a:defRPr lang="en-US" sz="2600" b="0" baseline="0" smtClean="0">
                <a:solidFill>
                  <a:schemeClr val="accent4">
                    <a:lumMod val="40000"/>
                    <a:lumOff val="6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smtClean="0"/>
              <a:t>Name</a:t>
            </a:r>
            <a:endParaRPr lang="en-US" dirty="0"/>
          </a:p>
        </p:txBody>
      </p:sp>
    </p:spTree>
    <p:extLst>
      <p:ext uri="{BB962C8B-B14F-4D97-AF65-F5344CB8AC3E}">
        <p14:creationId xmlns:p14="http://schemas.microsoft.com/office/powerpoint/2010/main" val="1741332608"/>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wh bar">
    <p:spTree>
      <p:nvGrpSpPr>
        <p:cNvPr id="1" name=""/>
        <p:cNvGrpSpPr/>
        <p:nvPr/>
      </p:nvGrpSpPr>
      <p:grpSpPr>
        <a:xfrm>
          <a:off x="0" y="0"/>
          <a:ext cx="0" cy="0"/>
          <a:chOff x="0" y="0"/>
          <a:chExt cx="0" cy="0"/>
        </a:xfrm>
      </p:grpSpPr>
      <p:sp>
        <p:nvSpPr>
          <p:cNvPr id="5" name="Rectangle 4"/>
          <p:cNvSpPr/>
          <p:nvPr/>
        </p:nvSpPr>
        <p:spPr bwMode="white">
          <a:xfrm>
            <a:off x="1" y="5716588"/>
            <a:ext cx="12192000" cy="114141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6" name="Title Placeholder 1"/>
          <p:cNvSpPr>
            <a:spLocks noGrp="1"/>
          </p:cNvSpPr>
          <p:nvPr>
            <p:ph type="title" hasCustomPrompt="1"/>
          </p:nvPr>
        </p:nvSpPr>
        <p:spPr>
          <a:xfrm>
            <a:off x="682627" y="6041067"/>
            <a:ext cx="6322948" cy="457200"/>
          </a:xfrm>
          <a:prstGeom prst="rect">
            <a:avLst/>
          </a:prstGeom>
          <a:noFill/>
          <a:ln>
            <a:noFill/>
          </a:ln>
        </p:spPr>
        <p:txBody>
          <a:bodyPr vert="horz" lIns="0" tIns="0" rIns="0" bIns="0" rtlCol="0" anchor="ctr" anchorCtr="0">
            <a:noAutofit/>
          </a:bodyPr>
          <a:lstStyle>
            <a:lvl1pPr algn="r">
              <a:defRPr sz="2600" b="1" baseline="0">
                <a:solidFill>
                  <a:srgbClr val="404040"/>
                </a:solidFill>
              </a:defRPr>
            </a:lvl1pPr>
          </a:lstStyle>
          <a:p>
            <a:r>
              <a:rPr lang="en-US" dirty="0" smtClean="0"/>
              <a:t>Section Heading</a:t>
            </a:r>
            <a:endParaRPr lang="en-US" dirty="0"/>
          </a:p>
        </p:txBody>
      </p:sp>
      <p:sp>
        <p:nvSpPr>
          <p:cNvPr id="7" name="Text Placeholder 6"/>
          <p:cNvSpPr>
            <a:spLocks noGrp="1"/>
          </p:cNvSpPr>
          <p:nvPr>
            <p:ph type="body" sz="quarter" idx="11" hasCustomPrompt="1"/>
          </p:nvPr>
        </p:nvSpPr>
        <p:spPr>
          <a:xfrm>
            <a:off x="7613591" y="5934015"/>
            <a:ext cx="3962400" cy="671304"/>
          </a:xfrm>
        </p:spPr>
        <p:txBody>
          <a:bodyPr anchor="ctr"/>
          <a:lstStyle>
            <a:lvl1pPr marL="0" indent="0">
              <a:lnSpc>
                <a:spcPct val="100000"/>
              </a:lnSpc>
              <a:spcBef>
                <a:spcPts val="0"/>
              </a:spcBef>
              <a:spcAft>
                <a:spcPts val="0"/>
              </a:spcAft>
              <a:buNone/>
              <a:defRPr sz="1800" b="0" baseline="0">
                <a:solidFill>
                  <a:srgbClr val="7F7F7F"/>
                </a:solidFill>
              </a:defRPr>
            </a:lvl1pPr>
          </a:lstStyle>
          <a:p>
            <a:pPr lvl="0"/>
            <a:r>
              <a:rPr lang="en-US" dirty="0" smtClean="0"/>
              <a:t>Sub Heading/Description Goes Here </a:t>
            </a:r>
            <a:br>
              <a:rPr lang="en-US" dirty="0" smtClean="0"/>
            </a:br>
            <a:r>
              <a:rPr lang="en-US" dirty="0" smtClean="0"/>
              <a:t>(2 lines max)</a:t>
            </a:r>
            <a:endParaRPr lang="en-US" dirty="0"/>
          </a:p>
        </p:txBody>
      </p:sp>
      <p:cxnSp>
        <p:nvCxnSpPr>
          <p:cNvPr id="10" name="Straight Connector 9"/>
          <p:cNvCxnSpPr/>
          <p:nvPr/>
        </p:nvCxnSpPr>
        <p:spPr bwMode="auto">
          <a:xfrm>
            <a:off x="7315199" y="6058694"/>
            <a:ext cx="0" cy="457200"/>
          </a:xfrm>
          <a:prstGeom prst="line">
            <a:avLst/>
          </a:prstGeom>
          <a:noFill/>
          <a:ln w="3175" cap="flat" cmpd="sng" algn="ctr">
            <a:solidFill>
              <a:srgbClr val="7F7F7F"/>
            </a:solidFill>
            <a:prstDash val="solid"/>
            <a:round/>
            <a:headEnd type="none" w="med" len="med"/>
            <a:tailEnd type="none" w="med" len="med"/>
          </a:ln>
          <a:effectLst/>
        </p:spPr>
      </p:cxnSp>
    </p:spTree>
    <p:extLst>
      <p:ext uri="{BB962C8B-B14F-4D97-AF65-F5344CB8AC3E}">
        <p14:creationId xmlns:p14="http://schemas.microsoft.com/office/powerpoint/2010/main" val="3803871383"/>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mall subject—wh bar">
    <p:spTree>
      <p:nvGrpSpPr>
        <p:cNvPr id="1" name=""/>
        <p:cNvGrpSpPr/>
        <p:nvPr/>
      </p:nvGrpSpPr>
      <p:grpSpPr>
        <a:xfrm>
          <a:off x="0" y="0"/>
          <a:ext cx="0" cy="0"/>
          <a:chOff x="0" y="0"/>
          <a:chExt cx="0" cy="0"/>
        </a:xfrm>
      </p:grpSpPr>
      <p:sp>
        <p:nvSpPr>
          <p:cNvPr id="5" name="Rectangle 4"/>
          <p:cNvSpPr/>
          <p:nvPr/>
        </p:nvSpPr>
        <p:spPr bwMode="white">
          <a:xfrm>
            <a:off x="1" y="5943600"/>
            <a:ext cx="12192000" cy="91440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6" name="Title Placeholder 1"/>
          <p:cNvSpPr>
            <a:spLocks noGrp="1"/>
          </p:cNvSpPr>
          <p:nvPr>
            <p:ph type="title" hasCustomPrompt="1"/>
          </p:nvPr>
        </p:nvSpPr>
        <p:spPr>
          <a:xfrm>
            <a:off x="685800" y="6186944"/>
            <a:ext cx="10890504" cy="215444"/>
          </a:xfrm>
          <a:prstGeom prst="rect">
            <a:avLst/>
          </a:prstGeom>
          <a:noFill/>
          <a:ln>
            <a:noFill/>
          </a:ln>
        </p:spPr>
        <p:txBody>
          <a:bodyPr vert="horz" lIns="0" tIns="0" rIns="0" bIns="0" rtlCol="0" anchor="b" anchorCtr="0">
            <a:spAutoFit/>
          </a:bodyPr>
          <a:lstStyle>
            <a:lvl1pPr>
              <a:defRPr sz="1400" b="0" baseline="0">
                <a:solidFill>
                  <a:srgbClr val="404040"/>
                </a:solidFill>
              </a:defRPr>
            </a:lvl1pPr>
          </a:lstStyle>
          <a:p>
            <a:r>
              <a:rPr lang="en-US" dirty="0" smtClean="0"/>
              <a:t>Subject | Description (this line of text is the least important item on this slide)</a:t>
            </a:r>
            <a:endParaRPr lang="en-US" dirty="0"/>
          </a:p>
        </p:txBody>
      </p:sp>
    </p:spTree>
    <p:extLst>
      <p:ext uri="{BB962C8B-B14F-4D97-AF65-F5344CB8AC3E}">
        <p14:creationId xmlns:p14="http://schemas.microsoft.com/office/powerpoint/2010/main" val="411613000"/>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mall subjec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914401" y="6186944"/>
            <a:ext cx="10363200" cy="215444"/>
          </a:xfrm>
          <a:prstGeom prst="rect">
            <a:avLst/>
          </a:prstGeom>
          <a:noFill/>
          <a:ln>
            <a:noFill/>
          </a:ln>
        </p:spPr>
        <p:txBody>
          <a:bodyPr vert="horz" lIns="0" tIns="0" rIns="0" bIns="0" rtlCol="0" anchor="b" anchorCtr="0">
            <a:spAutoFit/>
          </a:bodyPr>
          <a:lstStyle>
            <a:lvl1pPr>
              <a:defRPr sz="1400" b="0" baseline="0">
                <a:solidFill>
                  <a:schemeClr val="tx1"/>
                </a:solidFill>
              </a:defRPr>
            </a:lvl1pPr>
          </a:lstStyle>
          <a:p>
            <a:r>
              <a:rPr lang="en-US" dirty="0" smtClean="0"/>
              <a:t>Subject | Description (this line of text is the least important item on this slide)</a:t>
            </a:r>
            <a:endParaRPr lang="en-US" dirty="0"/>
          </a:p>
        </p:txBody>
      </p:sp>
    </p:spTree>
    <p:extLst>
      <p:ext uri="{BB962C8B-B14F-4D97-AF65-F5344CB8AC3E}">
        <p14:creationId xmlns:p14="http://schemas.microsoft.com/office/powerpoint/2010/main" val="2532778265"/>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sri">
    <p:bg>
      <p:bgPr>
        <a:solidFill>
          <a:srgbClr val="E0F4FE"/>
        </a:solidFill>
        <a:effectLst/>
      </p:bgPr>
    </p:bg>
    <p:spTree>
      <p:nvGrpSpPr>
        <p:cNvPr id="1" name=""/>
        <p:cNvGrpSpPr/>
        <p:nvPr/>
      </p:nvGrpSpPr>
      <p:grpSpPr>
        <a:xfrm>
          <a:off x="0" y="0"/>
          <a:ext cx="0" cy="0"/>
          <a:chOff x="0" y="0"/>
          <a:chExt cx="0" cy="0"/>
        </a:xfrm>
      </p:grpSpPr>
      <p:pic>
        <p:nvPicPr>
          <p:cNvPr id="7" name="Picture 6" descr="esri-10GlobeLogo_TagLockup5_Slide_s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150" y="2085337"/>
            <a:ext cx="4188457" cy="2404872"/>
          </a:xfrm>
          <a:prstGeom prst="rect">
            <a:avLst/>
          </a:prstGeom>
        </p:spPr>
      </p:pic>
      <p:sp>
        <p:nvSpPr>
          <p:cNvPr id="3" name="Parallelogram 10"/>
          <p:cNvSpPr/>
          <p:nvPr/>
        </p:nvSpPr>
        <p:spPr bwMode="auto">
          <a:xfrm rot="5400000" flipV="1">
            <a:off x="5295904" y="-38098"/>
            <a:ext cx="1600198"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gradFill flip="none" rotWithShape="1">
            <a:gsLst>
              <a:gs pos="100000">
                <a:srgbClr val="00B9F2"/>
              </a:gs>
              <a:gs pos="10000">
                <a:srgbClr val="053264"/>
              </a:gs>
            </a:gsLst>
            <a:lin ang="378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5" name="Parallelogram 10"/>
          <p:cNvSpPr/>
          <p:nvPr/>
        </p:nvSpPr>
        <p:spPr bwMode="auto">
          <a:xfrm flipH="1" flipV="1">
            <a:off x="3" y="0"/>
            <a:ext cx="3325091" cy="6865698"/>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Tree>
    <p:extLst>
      <p:ext uri="{BB962C8B-B14F-4D97-AF65-F5344CB8AC3E}">
        <p14:creationId xmlns:p14="http://schemas.microsoft.com/office/powerpoint/2010/main" val="1726245688"/>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dirty="0" smtClean="0"/>
              <a:t>Click to Edit Master Title Style</a:t>
            </a:r>
            <a:endParaRPr lang="en-US" dirty="0"/>
          </a:p>
        </p:txBody>
      </p:sp>
      <p:sp>
        <p:nvSpPr>
          <p:cNvPr id="5" name="Content Placeholder 4"/>
          <p:cNvSpPr>
            <a:spLocks noGrp="1"/>
          </p:cNvSpPr>
          <p:nvPr>
            <p:ph sz="quarter" idx="10"/>
          </p:nvPr>
        </p:nvSpPr>
        <p:spPr>
          <a:xfrm>
            <a:off x="914400" y="1828800"/>
            <a:ext cx="10369296" cy="3429000"/>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2625" y="682625"/>
            <a:ext cx="10826496" cy="369332"/>
          </a:xfrm>
        </p:spPr>
        <p:txBody>
          <a:bodyPr/>
          <a:lstStyle>
            <a:lvl1pPr>
              <a:defRPr lang="en-US" sz="2400" b="1" kern="1200" spc="0" dirty="0" smtClean="0">
                <a:solidFill>
                  <a:schemeClr val="tx1"/>
                </a:solidFill>
                <a:latin typeface="+mj-lt"/>
                <a:ea typeface="+mj-ea"/>
                <a:cs typeface="Arial"/>
              </a:defRPr>
            </a:lvl1pPr>
          </a:lstStyle>
          <a:p>
            <a:r>
              <a:rPr lang="en-US" dirty="0" smtClean="0"/>
              <a:t>Click to Edit Master Title Style</a:t>
            </a:r>
            <a:endParaRPr lang="en-US" dirty="0"/>
          </a:p>
        </p:txBody>
      </p:sp>
      <p:sp>
        <p:nvSpPr>
          <p:cNvPr id="8" name="Text Placeholder 7"/>
          <p:cNvSpPr>
            <a:spLocks noGrp="1"/>
          </p:cNvSpPr>
          <p:nvPr>
            <p:ph type="body" sz="quarter" idx="11" hasCustomPrompt="1"/>
          </p:nvPr>
        </p:nvSpPr>
        <p:spPr>
          <a:xfrm>
            <a:off x="682625" y="1097309"/>
            <a:ext cx="10826496" cy="246221"/>
          </a:xfrm>
        </p:spPr>
        <p:txBody>
          <a:bodyPr anchor="t" anchorCtr="0">
            <a:spAutoFit/>
          </a:bodyPr>
          <a:lstStyle>
            <a:lvl1pPr marL="0" indent="0">
              <a:spcBef>
                <a:spcPts val="0"/>
              </a:spcBef>
              <a:spcAft>
                <a:spcPts val="0"/>
              </a:spcAft>
              <a:buNone/>
              <a:defRPr sz="1600">
                <a:solidFill>
                  <a:schemeClr val="accent4">
                    <a:lumMod val="40000"/>
                    <a:lumOff val="6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smtClean="0"/>
              <a:t>Click to Edit Subtitle (optional)</a:t>
            </a:r>
          </a:p>
        </p:txBody>
      </p:sp>
      <p:sp>
        <p:nvSpPr>
          <p:cNvPr id="11" name="Content Placeholder 10"/>
          <p:cNvSpPr>
            <a:spLocks noGrp="1"/>
          </p:cNvSpPr>
          <p:nvPr>
            <p:ph sz="quarter" idx="12"/>
          </p:nvPr>
        </p:nvSpPr>
        <p:spPr>
          <a:xfrm>
            <a:off x="914400" y="1828804"/>
            <a:ext cx="10369296" cy="3427413"/>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Tagl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2625"/>
            <a:ext cx="10826496" cy="369332"/>
          </a:xfrm>
          <a:noFill/>
        </p:spPr>
        <p:txBody>
          <a:bodyPr vert="horz" wrap="square" lIns="0" tIns="0" rIns="0" bIns="0" rtlCol="0" anchor="t">
            <a:spAutoFit/>
          </a:bodyPr>
          <a:lstStyle>
            <a:lvl1pPr>
              <a:defRPr lang="en-US" dirty="0"/>
            </a:lvl1pPr>
          </a:lstStyle>
          <a:p>
            <a:pPr lvl="0"/>
            <a:r>
              <a:rPr lang="en-US" dirty="0" smtClean="0"/>
              <a:t>Click to Edit Master Title Style</a:t>
            </a:r>
            <a:endParaRPr lang="en-US" dirty="0"/>
          </a:p>
        </p:txBody>
      </p:sp>
      <p:sp>
        <p:nvSpPr>
          <p:cNvPr id="4" name="Content Placeholder 3"/>
          <p:cNvSpPr>
            <a:spLocks noGrp="1"/>
          </p:cNvSpPr>
          <p:nvPr>
            <p:ph sz="half" idx="2"/>
          </p:nvPr>
        </p:nvSpPr>
        <p:spPr>
          <a:xfrm>
            <a:off x="914400" y="1828800"/>
            <a:ext cx="10369296" cy="3429000"/>
          </a:xfrm>
        </p:spPr>
        <p:txBody>
          <a:bodyPr/>
          <a:lstStyle>
            <a:lvl1pPr>
              <a:lnSpc>
                <a:spcPct val="100000"/>
              </a:lnSpc>
              <a:defRPr sz="2000"/>
            </a:lvl1pPr>
            <a:lvl2pPr>
              <a:lnSpc>
                <a:spcPct val="100000"/>
              </a:lnSpc>
              <a:defRPr sz="1800"/>
            </a:lvl2pPr>
            <a:lvl3pPr>
              <a:lnSpc>
                <a:spcPct val="100000"/>
              </a:lnSpc>
              <a:defRPr sz="1600"/>
            </a:lvl3pPr>
            <a:lvl4pPr>
              <a:defRPr sz="1400"/>
            </a:lvl4pPr>
            <a:lvl5pPr>
              <a:lnSpc>
                <a:spcPts val="1800"/>
              </a:lnSpc>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Text Placeholder 6"/>
          <p:cNvSpPr>
            <a:spLocks noGrp="1"/>
          </p:cNvSpPr>
          <p:nvPr>
            <p:ph type="body" sz="quarter" idx="14" hasCustomPrompt="1"/>
          </p:nvPr>
        </p:nvSpPr>
        <p:spPr>
          <a:xfrm>
            <a:off x="687263" y="6177085"/>
            <a:ext cx="10826495" cy="215444"/>
          </a:xfrm>
        </p:spPr>
        <p:txBody>
          <a:bodyPr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1" kern="1200" baseline="0" dirty="0" smtClean="0">
                <a:solidFill>
                  <a:schemeClr val="tx2"/>
                </a:solidFill>
                <a:latin typeface="+mn-lt"/>
                <a:ea typeface="+mn-ea"/>
                <a:cs typeface="Arial"/>
              </a:defRPr>
            </a:lvl1pPr>
          </a:lstStyle>
          <a:p>
            <a:pPr lvl="0"/>
            <a:r>
              <a:rPr lang="en-US" dirty="0" smtClean="0"/>
              <a:t>Click to Edit Tagline (optional)</a:t>
            </a:r>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Content and Tagl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85800" y="682625"/>
            <a:ext cx="10826496" cy="369332"/>
          </a:xfrm>
        </p:spPr>
        <p:txBody>
          <a:bodyPr/>
          <a:lstStyle>
            <a:lvl1pPr>
              <a:defRPr/>
            </a:lvl1pPr>
          </a:lstStyle>
          <a:p>
            <a:r>
              <a:rPr lang="en-US" dirty="0" smtClean="0"/>
              <a:t>Click to Edit Master Title Style</a:t>
            </a:r>
            <a:endParaRPr lang="en-US" dirty="0"/>
          </a:p>
        </p:txBody>
      </p:sp>
      <p:sp>
        <p:nvSpPr>
          <p:cNvPr id="9" name="Content Placeholder 21"/>
          <p:cNvSpPr>
            <a:spLocks noGrp="1"/>
          </p:cNvSpPr>
          <p:nvPr>
            <p:ph sz="quarter" idx="18"/>
          </p:nvPr>
        </p:nvSpPr>
        <p:spPr>
          <a:xfrm>
            <a:off x="914400" y="1828800"/>
            <a:ext cx="10369296" cy="3429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TextBox 3"/>
          <p:cNvSpPr txBox="1"/>
          <p:nvPr/>
        </p:nvSpPr>
        <p:spPr>
          <a:xfrm>
            <a:off x="11776409" y="1514615"/>
            <a:ext cx="1219201"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10" name="Text Placeholder 9"/>
          <p:cNvSpPr>
            <a:spLocks noGrp="1"/>
          </p:cNvSpPr>
          <p:nvPr>
            <p:ph type="body" sz="quarter" idx="16" hasCustomPrompt="1"/>
          </p:nvPr>
        </p:nvSpPr>
        <p:spPr>
          <a:xfrm>
            <a:off x="685800" y="1097309"/>
            <a:ext cx="10826496" cy="246221"/>
          </a:xfrm>
        </p:spPr>
        <p:txBody>
          <a:bodyPr vert="horz" wrap="square" lIns="0" tIns="0" rIns="0" bIns="0" rtlCol="0" anchor="t">
            <a:spAutoFit/>
          </a:bodyPr>
          <a:lstStyle>
            <a:lvl1pPr marL="0" indent="0" algn="l" defTabSz="457200" rtl="0" eaLnBrk="1" latinLnBrk="0" hangingPunct="1">
              <a:lnSpc>
                <a:spcPct val="100000"/>
              </a:lnSpc>
              <a:spcBef>
                <a:spcPct val="0"/>
              </a:spcBef>
              <a:spcAft>
                <a:spcPts val="0"/>
              </a:spcAft>
              <a:buNone/>
              <a:defRPr lang="en-US" sz="1600" b="1" kern="1200" dirty="0" smtClean="0">
                <a:solidFill>
                  <a:srgbClr val="94E6FF"/>
                </a:solidFill>
                <a:latin typeface="+mj-lt"/>
                <a:ea typeface="+mj-ea"/>
                <a:cs typeface="Arial"/>
              </a:defRPr>
            </a:lvl1pPr>
            <a:lvl2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2pPr>
            <a:lvl3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3pPr>
            <a:lvl4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4pPr>
            <a:lvl5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5pPr>
          </a:lstStyle>
          <a:p>
            <a:pPr lvl="0"/>
            <a:r>
              <a:rPr lang="en-US" dirty="0" smtClean="0"/>
              <a:t>Click to Edit Subtitle (optional)</a:t>
            </a:r>
            <a:endParaRPr lang="en-US" dirty="0"/>
          </a:p>
        </p:txBody>
      </p:sp>
      <p:sp>
        <p:nvSpPr>
          <p:cNvPr id="12" name="Text Placeholder 25"/>
          <p:cNvSpPr>
            <a:spLocks noGrp="1"/>
          </p:cNvSpPr>
          <p:nvPr>
            <p:ph type="body" sz="quarter" idx="20" hasCustomPrompt="1"/>
          </p:nvPr>
        </p:nvSpPr>
        <p:spPr>
          <a:xfrm>
            <a:off x="685800" y="6185356"/>
            <a:ext cx="10826496" cy="215444"/>
          </a:xfrm>
        </p:spPr>
        <p:txBody>
          <a:bodyPr anchor="b">
            <a:spAutoFit/>
          </a:bodyPr>
          <a:lstStyle>
            <a:lvl1pPr marL="0" indent="0" algn="r">
              <a:spcBef>
                <a:spcPts val="0"/>
              </a:spcBef>
              <a:spcAft>
                <a:spcPts val="0"/>
              </a:spcAft>
              <a:buNone/>
              <a:defRPr sz="1400" b="0" i="1" baseline="0">
                <a:solidFill>
                  <a:schemeClr val="tx2"/>
                </a:solidFill>
              </a:defRPr>
            </a:lvl1pPr>
            <a:lvl2pPr marL="0" indent="0" algn="r">
              <a:buNone/>
              <a:defRPr sz="1600"/>
            </a:lvl2pPr>
            <a:lvl3pPr marL="0" indent="0" algn="r">
              <a:buNone/>
              <a:defRPr sz="1600"/>
            </a:lvl3pPr>
            <a:lvl4pPr marL="0" indent="0" algn="r">
              <a:buNone/>
              <a:defRPr sz="1600"/>
            </a:lvl4pPr>
            <a:lvl5pPr marL="0" indent="0" algn="r">
              <a:buNone/>
              <a:defRPr sz="1600"/>
            </a:lvl5pPr>
          </a:lstStyle>
          <a:p>
            <a:pPr lvl="0"/>
            <a:r>
              <a:rPr lang="en-US" dirty="0" smtClean="0"/>
              <a:t>Click to Edit Tagline (optional)</a:t>
            </a:r>
          </a:p>
        </p:txBody>
      </p:sp>
      <p:sp>
        <p:nvSpPr>
          <p:cNvPr id="8" name="TextBox 7"/>
          <p:cNvSpPr txBox="1"/>
          <p:nvPr/>
        </p:nvSpPr>
        <p:spPr>
          <a:xfrm>
            <a:off x="11776409" y="1514615"/>
            <a:ext cx="1219201"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Tree>
    <p:extLst>
      <p:ext uri="{BB962C8B-B14F-4D97-AF65-F5344CB8AC3E}">
        <p14:creationId xmlns:p14="http://schemas.microsoft.com/office/powerpoint/2010/main" val="1865473994"/>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Graphic (center justifi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smtClean="0"/>
              <a:t>Click to Edit Master 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rgbClr val="0078C3"/>
            </a:gs>
            <a:gs pos="100000">
              <a:srgbClr val="0A144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Parallelogram 10"/>
          <p:cNvSpPr/>
          <p:nvPr/>
        </p:nvSpPr>
        <p:spPr bwMode="auto">
          <a:xfrm flipV="1">
            <a:off x="8866909" y="0"/>
            <a:ext cx="3325091" cy="6865698"/>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0" name="Parallelogram 10"/>
          <p:cNvSpPr/>
          <p:nvPr/>
        </p:nvSpPr>
        <p:spPr bwMode="auto">
          <a:xfrm rot="5400000" flipH="1">
            <a:off x="5083849" y="-5083848"/>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2" name="Parallelogram 10"/>
          <p:cNvSpPr/>
          <p:nvPr/>
        </p:nvSpPr>
        <p:spPr bwMode="auto">
          <a:xfrm rot="16200000" flipH="1" flipV="1">
            <a:off x="5083850" y="-250150"/>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3" name="Text Placeholder 2"/>
          <p:cNvSpPr>
            <a:spLocks noGrp="1"/>
          </p:cNvSpPr>
          <p:nvPr>
            <p:ph type="body" idx="1" hasCustomPrompt="1"/>
          </p:nvPr>
        </p:nvSpPr>
        <p:spPr>
          <a:xfrm>
            <a:off x="914401" y="3512743"/>
            <a:ext cx="8221903" cy="338554"/>
          </a:xfrm>
          <a:noFill/>
        </p:spPr>
        <p:txBody>
          <a:bodyPr wrap="square" anchor="t">
            <a:spAutoFit/>
          </a:bodyPr>
          <a:lstStyle>
            <a:lvl1pPr marL="0" indent="0" algn="l">
              <a:lnSpc>
                <a:spcPct val="100000"/>
              </a:lnSpc>
              <a:spcBef>
                <a:spcPts val="0"/>
              </a:spcBef>
              <a:spcAft>
                <a:spcPts val="0"/>
              </a:spcAft>
              <a:buNone/>
              <a:defRPr sz="2200" b="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Presenter</a:t>
            </a:r>
            <a:r>
              <a:rPr lang="en-US" dirty="0"/>
              <a:t>(s)</a:t>
            </a:r>
          </a:p>
        </p:txBody>
      </p:sp>
      <p:sp>
        <p:nvSpPr>
          <p:cNvPr id="2" name="Title 1"/>
          <p:cNvSpPr>
            <a:spLocks noGrp="1"/>
          </p:cNvSpPr>
          <p:nvPr>
            <p:ph type="title" hasCustomPrompt="1"/>
          </p:nvPr>
        </p:nvSpPr>
        <p:spPr>
          <a:xfrm>
            <a:off x="914400" y="2732670"/>
            <a:ext cx="8683723" cy="738664"/>
          </a:xfrm>
        </p:spPr>
        <p:txBody>
          <a:bodyPr wrap="square" anchor="b">
            <a:spAutoFit/>
          </a:bodyPr>
          <a:lstStyle>
            <a:lvl1pPr algn="l" defTabSz="457200" rtl="0" eaLnBrk="1" latinLnBrk="0" hangingPunct="1">
              <a:lnSpc>
                <a:spcPct val="100000"/>
              </a:lnSpc>
              <a:spcBef>
                <a:spcPct val="0"/>
              </a:spcBef>
              <a:buNone/>
              <a:defRPr kumimoji="0" lang="en-US" sz="4800" b="1" i="0" kern="1200" cap="none" baseline="0">
                <a:solidFill>
                  <a:schemeClr val="tx1"/>
                </a:solidFill>
                <a:effectLst/>
                <a:latin typeface="+mj-lt"/>
                <a:ea typeface="+mj-ea"/>
                <a:cs typeface="Arial"/>
              </a:defRPr>
            </a:lvl1pPr>
          </a:lstStyle>
          <a:p>
            <a:r>
              <a:rPr kumimoji="0" lang="en-US" dirty="0" smtClean="0"/>
              <a:t>Click to Edit Section </a:t>
            </a:r>
            <a:r>
              <a:rPr kumimoji="0" lang="en-US" dirty="0"/>
              <a:t>Title</a:t>
            </a:r>
            <a:endParaRPr lang="en-US" dirty="0"/>
          </a:p>
        </p:txBody>
      </p:sp>
    </p:spTree>
    <p:extLst>
      <p:ext uri="{BB962C8B-B14F-4D97-AF65-F5344CB8AC3E}">
        <p14:creationId xmlns:p14="http://schemas.microsoft.com/office/powerpoint/2010/main" val="278048560"/>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5000">
              <a:srgbClr val="053264"/>
            </a:gs>
            <a:gs pos="0">
              <a:srgbClr val="00B9F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2625"/>
            <a:ext cx="10826496" cy="369332"/>
          </a:xfrm>
          <a:prstGeom prst="rect">
            <a:avLst/>
          </a:prstGeom>
          <a:noFill/>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10361957" cy="3429000"/>
          </a:xfrm>
          <a:prstGeom prst="rect">
            <a:avLst/>
          </a:prstGeom>
          <a:noFill/>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dk1" tx1="lt1" bg2="dk2" tx2="lt2" accent1="accent1" accent2="accent2" accent3="accent3" accent4="accent4" accent5="accent5" accent6="accent6" hlink="hlink" folHlink="folHlink"/>
  <p:sldLayoutIdLst>
    <p:sldLayoutId id="2147486800" r:id="rId1"/>
    <p:sldLayoutId id="2147486801" r:id="rId2"/>
    <p:sldLayoutId id="2147486802" r:id="rId3"/>
    <p:sldLayoutId id="2147486803" r:id="rId4"/>
    <p:sldLayoutId id="2147486804" r:id="rId5"/>
    <p:sldLayoutId id="2147486805" r:id="rId6"/>
    <p:sldLayoutId id="2147486806" r:id="rId7"/>
    <p:sldLayoutId id="2147486807" r:id="rId8"/>
    <p:sldLayoutId id="2147486808" r:id="rId9"/>
    <p:sldLayoutId id="2147486809" r:id="rId10"/>
    <p:sldLayoutId id="2147486810" r:id="rId11"/>
    <p:sldLayoutId id="2147486811" r:id="rId12"/>
    <p:sldLayoutId id="2147486812" r:id="rId13"/>
    <p:sldLayoutId id="2147486813" r:id="rId14"/>
    <p:sldLayoutId id="2147486814" r:id="rId15"/>
    <p:sldLayoutId id="2147486815" r:id="rId16"/>
    <p:sldLayoutId id="2147486816" r:id="rId17"/>
  </p:sldLayoutIdLst>
  <p:transition spd="med">
    <p:fade/>
  </p:transition>
  <p:timing>
    <p:tnLst>
      <p:par>
        <p:cTn id="1" dur="indefinite" restart="never" nodeType="tmRoot"/>
      </p:par>
    </p:tnLst>
  </p:timing>
  <p:hf sldNum="0" hdr="0" ftr="0" dt="0"/>
  <p:txStyles>
    <p:titleStyle>
      <a:lvl1pPr algn="l" defTabSz="457200" rtl="0" eaLnBrk="1" latinLnBrk="0" hangingPunct="1">
        <a:lnSpc>
          <a:spcPct val="100000"/>
        </a:lnSpc>
        <a:spcBef>
          <a:spcPct val="0"/>
        </a:spcBef>
        <a:buNone/>
        <a:defRPr sz="2400" b="1" kern="1200">
          <a:solidFill>
            <a:schemeClr val="tx1"/>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1"/>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www.wellar.ca/wellarconsulting/SeminarReadingList.pdf"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www.wellar.ca/wellarconsulting/FLDG_Presentation_Wellar_FINAL.pdf"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www.wellar.ca/wellarconsulting/home.html"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slideshare.net/wellarb/geography-and-the-media-strengthening-the-relationshi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www.wellar.ca/wellarconsulting/home.html"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ellar.ca/wellarconsulting/Summary_GIS_Retrospective_Research_Colloquium_FINAL.pdf"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ellar.ca/wellarconsulting/COLLOQUIUM_PROCEEDINGS.pdf" TargetMode="External"/><Relationship Id="rId5" Type="http://schemas.openxmlformats.org/officeDocument/2006/relationships/hyperlink" Target="http://wellar.ca/wellarconsulting/COLLOQUIUM_SLIDE_PRESENTATIONS.pdf"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GSL16 Bkgds_blue_middle_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8695531" y="5824"/>
            <a:ext cx="3488704" cy="3807502"/>
          </a:xfrm>
          <a:prstGeom prst="rect">
            <a:avLst/>
          </a:prstGeom>
        </p:spPr>
      </p:pic>
      <p:sp>
        <p:nvSpPr>
          <p:cNvPr id="4" name="Title 3"/>
          <p:cNvSpPr>
            <a:spLocks noGrp="1"/>
          </p:cNvSpPr>
          <p:nvPr>
            <p:ph type="ctrTitle"/>
          </p:nvPr>
        </p:nvSpPr>
        <p:spPr>
          <a:xfrm>
            <a:off x="1732966" y="1689464"/>
            <a:ext cx="8525773" cy="2901161"/>
          </a:xfrm>
        </p:spPr>
        <p:txBody>
          <a:bodyPr/>
          <a:lstStyle/>
          <a:p>
            <a:pPr>
              <a:spcAft>
                <a:spcPts val="1800"/>
              </a:spcAft>
            </a:pPr>
            <a:r>
              <a:rPr lang="en-CA" dirty="0" smtClean="0">
                <a:latin typeface="Arial" panose="020B0604020202020204" pitchFamily="34" charset="0"/>
                <a:ea typeface="Calibri"/>
                <a:cs typeface="Arial" panose="020B0604020202020204" pitchFamily="34" charset="0"/>
              </a:rPr>
              <a:t>Taking GIS Retrospective to </a:t>
            </a:r>
            <a:br>
              <a:rPr lang="en-CA" dirty="0" smtClean="0">
                <a:latin typeface="Arial" panose="020B0604020202020204" pitchFamily="34" charset="0"/>
                <a:ea typeface="Calibri"/>
                <a:cs typeface="Arial" panose="020B0604020202020204" pitchFamily="34" charset="0"/>
              </a:rPr>
            </a:br>
            <a:r>
              <a:rPr lang="en-CA" dirty="0" smtClean="0">
                <a:latin typeface="Arial" panose="020B0604020202020204" pitchFamily="34" charset="0"/>
                <a:ea typeface="Calibri"/>
                <a:cs typeface="Arial" panose="020B0604020202020204" pitchFamily="34" charset="0"/>
              </a:rPr>
              <a:t>the Federal Level: Seminar Introduction</a:t>
            </a:r>
            <a:r>
              <a:rPr lang="en-CA" sz="3200" dirty="0" smtClean="0">
                <a:latin typeface="Arial" panose="020B0604020202020204" pitchFamily="34" charset="0"/>
                <a:ea typeface="Calibri"/>
                <a:cs typeface="Arial" panose="020B0604020202020204" pitchFamily="34" charset="0"/>
              </a:rPr>
              <a:t/>
            </a:r>
            <a:br>
              <a:rPr lang="en-CA" sz="3200" dirty="0" smtClean="0">
                <a:latin typeface="Arial" panose="020B0604020202020204" pitchFamily="34" charset="0"/>
                <a:ea typeface="Calibri"/>
                <a:cs typeface="Arial" panose="020B0604020202020204" pitchFamily="34" charset="0"/>
              </a:rPr>
            </a:br>
            <a:r>
              <a:rPr lang="en-CA" sz="3200" dirty="0" smtClean="0">
                <a:latin typeface="Arial" panose="020B0604020202020204" pitchFamily="34" charset="0"/>
                <a:ea typeface="Calibri"/>
                <a:cs typeface="Arial" panose="020B0604020202020204" pitchFamily="34" charset="0"/>
              </a:rPr>
              <a:t/>
            </a:r>
            <a:br>
              <a:rPr lang="en-CA" sz="3200" dirty="0" smtClean="0">
                <a:latin typeface="Arial" panose="020B0604020202020204" pitchFamily="34" charset="0"/>
                <a:ea typeface="Calibri"/>
                <a:cs typeface="Arial" panose="020B0604020202020204" pitchFamily="34" charset="0"/>
              </a:rPr>
            </a:br>
            <a:r>
              <a:rPr lang="en-CA" sz="1600" dirty="0" smtClean="0">
                <a:solidFill>
                  <a:schemeClr val="tx1">
                    <a:lumMod val="95000"/>
                    <a:lumOff val="5000"/>
                  </a:schemeClr>
                </a:solidFill>
                <a:latin typeface="Arial" panose="020B0604020202020204" pitchFamily="34" charset="0"/>
                <a:cs typeface="Arial" pitchFamily="34" charset="0"/>
              </a:rPr>
              <a:t>Dr. Barry Wellar</a:t>
            </a:r>
            <a:r>
              <a:rPr lang="en-CA" sz="1400" dirty="0" smtClean="0">
                <a:solidFill>
                  <a:schemeClr val="tx1">
                    <a:lumMod val="95000"/>
                    <a:lumOff val="5000"/>
                  </a:schemeClr>
                </a:solidFill>
                <a:latin typeface="Arial" panose="020B0604020202020204" pitchFamily="34" charset="0"/>
                <a:cs typeface="Arial" pitchFamily="34" charset="0"/>
              </a:rPr>
              <a:t/>
            </a:r>
            <a:br>
              <a:rPr lang="en-CA" sz="1400" dirty="0" smtClean="0">
                <a:solidFill>
                  <a:schemeClr val="tx1">
                    <a:lumMod val="95000"/>
                    <a:lumOff val="5000"/>
                  </a:schemeClr>
                </a:solidFill>
                <a:latin typeface="Arial" panose="020B0604020202020204" pitchFamily="34" charset="0"/>
                <a:cs typeface="Arial" pitchFamily="34" charset="0"/>
              </a:rPr>
            </a:br>
            <a:r>
              <a:rPr lang="en-CA" sz="1400" b="0" dirty="0" smtClean="0">
                <a:solidFill>
                  <a:schemeClr val="tx1">
                    <a:lumMod val="95000"/>
                    <a:lumOff val="5000"/>
                  </a:schemeClr>
                </a:solidFill>
                <a:latin typeface="Arial" panose="020B0604020202020204" pitchFamily="34" charset="0"/>
                <a:cs typeface="Arial" pitchFamily="34" charset="0"/>
              </a:rPr>
              <a:t>Seminar Organizer and Chair</a:t>
            </a:r>
            <a:br>
              <a:rPr lang="en-CA" sz="1400" b="0" dirty="0" smtClean="0">
                <a:solidFill>
                  <a:schemeClr val="tx1">
                    <a:lumMod val="95000"/>
                    <a:lumOff val="5000"/>
                  </a:schemeClr>
                </a:solidFill>
                <a:latin typeface="Arial" panose="020B0604020202020204" pitchFamily="34" charset="0"/>
                <a:cs typeface="Arial" pitchFamily="34" charset="0"/>
              </a:rPr>
            </a:br>
            <a:r>
              <a:rPr lang="en-CA" sz="1400" b="0" dirty="0" smtClean="0">
                <a:solidFill>
                  <a:schemeClr val="tx1">
                    <a:lumMod val="95000"/>
                    <a:lumOff val="5000"/>
                  </a:schemeClr>
                </a:solidFill>
                <a:latin typeface="Arial" panose="020B0604020202020204" pitchFamily="34" charset="0"/>
                <a:cs typeface="Arial" pitchFamily="34" charset="0"/>
              </a:rPr>
              <a:t>Principal, Wellar Consulting Inc.</a:t>
            </a:r>
            <a:br>
              <a:rPr lang="en-CA" sz="1400" b="0" dirty="0" smtClean="0">
                <a:solidFill>
                  <a:schemeClr val="tx1">
                    <a:lumMod val="95000"/>
                    <a:lumOff val="5000"/>
                  </a:schemeClr>
                </a:solidFill>
                <a:latin typeface="Arial" panose="020B0604020202020204" pitchFamily="34" charset="0"/>
                <a:cs typeface="Arial" pitchFamily="34" charset="0"/>
              </a:rPr>
            </a:br>
            <a:r>
              <a:rPr lang="en-CA" sz="1400" b="0" dirty="0" smtClean="0">
                <a:solidFill>
                  <a:schemeClr val="tx1">
                    <a:lumMod val="95000"/>
                    <a:lumOff val="5000"/>
                  </a:schemeClr>
                </a:solidFill>
                <a:latin typeface="Arial" panose="020B0604020202020204" pitchFamily="34" charset="0"/>
                <a:cs typeface="Arial" pitchFamily="34" charset="0"/>
              </a:rPr>
              <a:t>Professor Emeritus, University of Ottawa</a:t>
            </a:r>
            <a:r>
              <a:rPr lang="en-CA" sz="3200" dirty="0" smtClean="0">
                <a:solidFill>
                  <a:schemeClr val="tx1">
                    <a:lumMod val="95000"/>
                    <a:lumOff val="5000"/>
                  </a:schemeClr>
                </a:solidFill>
                <a:latin typeface="Arial" panose="020B0604020202020204" pitchFamily="34" charset="0"/>
                <a:cs typeface="Arial" pitchFamily="34" charset="0"/>
              </a:rPr>
              <a:t/>
            </a:r>
            <a:br>
              <a:rPr lang="en-CA" sz="3200" dirty="0" smtClean="0">
                <a:solidFill>
                  <a:schemeClr val="tx1">
                    <a:lumMod val="95000"/>
                    <a:lumOff val="5000"/>
                  </a:schemeClr>
                </a:solidFill>
                <a:latin typeface="Arial" panose="020B0604020202020204" pitchFamily="34" charset="0"/>
                <a:cs typeface="Arial" pitchFamily="34" charset="0"/>
              </a:rPr>
            </a:br>
            <a:endParaRPr lang="en-CA" sz="3200" dirty="0">
              <a:latin typeface="Arial" panose="020B0604020202020204" pitchFamily="34" charset="0"/>
              <a:ea typeface="Calibri"/>
              <a:cs typeface="Arial" panose="020B0604020202020204" pitchFamily="34" charset="0"/>
            </a:endParaRPr>
          </a:p>
        </p:txBody>
      </p:sp>
      <p:sp>
        <p:nvSpPr>
          <p:cNvPr id="5" name="Subtitle 4"/>
          <p:cNvSpPr>
            <a:spLocks noGrp="1"/>
          </p:cNvSpPr>
          <p:nvPr>
            <p:ph type="subTitle" idx="1"/>
          </p:nvPr>
        </p:nvSpPr>
        <p:spPr>
          <a:xfrm>
            <a:off x="1533526" y="5312229"/>
            <a:ext cx="8906358" cy="914400"/>
          </a:xfrm>
        </p:spPr>
        <p:txBody>
          <a:bodyPr/>
          <a:lstStyle/>
          <a:p>
            <a:pPr>
              <a:spcAft>
                <a:spcPts val="400"/>
              </a:spcAft>
            </a:pPr>
            <a:r>
              <a:rPr lang="en-CA" sz="1800" i="1" dirty="0" smtClean="0">
                <a:solidFill>
                  <a:srgbClr val="127412"/>
                </a:solidFill>
                <a:latin typeface="Arial" pitchFamily="34" charset="0"/>
                <a:cs typeface="Arial" pitchFamily="34" charset="0"/>
              </a:rPr>
              <a:t>Slides introducing the Applied Research Seminar</a:t>
            </a:r>
          </a:p>
          <a:p>
            <a:r>
              <a:rPr lang="en-CA" sz="2600" b="1" i="1" dirty="0" smtClean="0">
                <a:solidFill>
                  <a:srgbClr val="127412"/>
                </a:solidFill>
                <a:latin typeface="Arial" pitchFamily="34" charset="0"/>
                <a:cs typeface="Arial" pitchFamily="34" charset="0"/>
              </a:rPr>
              <a:t>Mining U.S. Federal Agency Materials for GIS Nuggets</a:t>
            </a:r>
            <a:endParaRPr lang="en-CA" sz="2600" i="1" dirty="0" smtClean="0">
              <a:solidFill>
                <a:srgbClr val="127412"/>
              </a:solidFill>
              <a:latin typeface="Arial" pitchFamily="34" charset="0"/>
              <a:cs typeface="Arial" pitchFamily="34" charset="0"/>
            </a:endParaRPr>
          </a:p>
          <a:p>
            <a:endParaRPr lang="en-US" dirty="0">
              <a:cs typeface="AvenirNext LT Pro Thin"/>
            </a:endParaRPr>
          </a:p>
        </p:txBody>
      </p:sp>
      <p:sp>
        <p:nvSpPr>
          <p:cNvPr id="14" name="Rectangle 17"/>
          <p:cNvSpPr/>
          <p:nvPr/>
        </p:nvSpPr>
        <p:spPr bwMode="auto">
          <a:xfrm>
            <a:off x="-3279" y="954773"/>
            <a:ext cx="4915224" cy="414761"/>
          </a:xfrm>
          <a:custGeom>
            <a:avLst/>
            <a:gdLst>
              <a:gd name="connsiteX0" fmla="*/ 0 w 4494977"/>
              <a:gd name="connsiteY0" fmla="*/ 0 h 411480"/>
              <a:gd name="connsiteX1" fmla="*/ 4494977 w 4494977"/>
              <a:gd name="connsiteY1" fmla="*/ 0 h 411480"/>
              <a:gd name="connsiteX2" fmla="*/ 4494977 w 4494977"/>
              <a:gd name="connsiteY2" fmla="*/ 411480 h 411480"/>
              <a:gd name="connsiteX3" fmla="*/ 0 w 4494977"/>
              <a:gd name="connsiteY3" fmla="*/ 411480 h 411480"/>
              <a:gd name="connsiteX4" fmla="*/ 0 w 4494977"/>
              <a:gd name="connsiteY4" fmla="*/ 0 h 411480"/>
              <a:gd name="connsiteX0" fmla="*/ 0 w 4494977"/>
              <a:gd name="connsiteY0" fmla="*/ 0 h 419517"/>
              <a:gd name="connsiteX1" fmla="*/ 4494977 w 4494977"/>
              <a:gd name="connsiteY1" fmla="*/ 0 h 419517"/>
              <a:gd name="connsiteX2" fmla="*/ 4430671 w 4494977"/>
              <a:gd name="connsiteY2" fmla="*/ 419517 h 419517"/>
              <a:gd name="connsiteX3" fmla="*/ 0 w 4494977"/>
              <a:gd name="connsiteY3" fmla="*/ 411480 h 419517"/>
              <a:gd name="connsiteX4" fmla="*/ 0 w 4494977"/>
              <a:gd name="connsiteY4" fmla="*/ 0 h 419517"/>
              <a:gd name="connsiteX0" fmla="*/ 0 w 4800430"/>
              <a:gd name="connsiteY0" fmla="*/ 0 h 419517"/>
              <a:gd name="connsiteX1" fmla="*/ 4800430 w 4800430"/>
              <a:gd name="connsiteY1" fmla="*/ 8037 h 419517"/>
              <a:gd name="connsiteX2" fmla="*/ 4430671 w 4800430"/>
              <a:gd name="connsiteY2" fmla="*/ 419517 h 419517"/>
              <a:gd name="connsiteX3" fmla="*/ 0 w 4800430"/>
              <a:gd name="connsiteY3" fmla="*/ 411480 h 419517"/>
              <a:gd name="connsiteX4" fmla="*/ 0 w 4800430"/>
              <a:gd name="connsiteY4" fmla="*/ 0 h 419517"/>
              <a:gd name="connsiteX0" fmla="*/ 0 w 4800430"/>
              <a:gd name="connsiteY0" fmla="*/ 0 h 411480"/>
              <a:gd name="connsiteX1" fmla="*/ 4800430 w 4800430"/>
              <a:gd name="connsiteY1" fmla="*/ 8037 h 411480"/>
              <a:gd name="connsiteX2" fmla="*/ 4615551 w 4800430"/>
              <a:gd name="connsiteY2" fmla="*/ 411480 h 411480"/>
              <a:gd name="connsiteX3" fmla="*/ 0 w 4800430"/>
              <a:gd name="connsiteY3" fmla="*/ 411480 h 411480"/>
              <a:gd name="connsiteX4" fmla="*/ 0 w 4800430"/>
              <a:gd name="connsiteY4" fmla="*/ 0 h 411480"/>
              <a:gd name="connsiteX0" fmla="*/ 0 w 4800430"/>
              <a:gd name="connsiteY0" fmla="*/ 0 h 411480"/>
              <a:gd name="connsiteX1" fmla="*/ 4800430 w 4800430"/>
              <a:gd name="connsiteY1" fmla="*/ 8037 h 411480"/>
              <a:gd name="connsiteX2" fmla="*/ 4607614 w 4800430"/>
              <a:gd name="connsiteY2" fmla="*/ 411480 h 411480"/>
              <a:gd name="connsiteX3" fmla="*/ 0 w 4800430"/>
              <a:gd name="connsiteY3" fmla="*/ 411480 h 411480"/>
              <a:gd name="connsiteX4" fmla="*/ 0 w 4800430"/>
              <a:gd name="connsiteY4" fmla="*/ 0 h 411480"/>
              <a:gd name="connsiteX0" fmla="*/ 0 w 4840118"/>
              <a:gd name="connsiteY0" fmla="*/ 0 h 411480"/>
              <a:gd name="connsiteX1" fmla="*/ 4840118 w 4840118"/>
              <a:gd name="connsiteY1" fmla="*/ 23912 h 411480"/>
              <a:gd name="connsiteX2" fmla="*/ 4607614 w 4840118"/>
              <a:gd name="connsiteY2" fmla="*/ 411480 h 411480"/>
              <a:gd name="connsiteX3" fmla="*/ 0 w 4840118"/>
              <a:gd name="connsiteY3" fmla="*/ 411480 h 411480"/>
              <a:gd name="connsiteX4" fmla="*/ 0 w 4840118"/>
              <a:gd name="connsiteY4" fmla="*/ 0 h 411480"/>
              <a:gd name="connsiteX0" fmla="*/ 0 w 4840118"/>
              <a:gd name="connsiteY0" fmla="*/ 0 h 411480"/>
              <a:gd name="connsiteX1" fmla="*/ 4840118 w 4840118"/>
              <a:gd name="connsiteY1" fmla="*/ 8037 h 411480"/>
              <a:gd name="connsiteX2" fmla="*/ 4607614 w 4840118"/>
              <a:gd name="connsiteY2" fmla="*/ 411480 h 411480"/>
              <a:gd name="connsiteX3" fmla="*/ 0 w 4840118"/>
              <a:gd name="connsiteY3" fmla="*/ 411480 h 411480"/>
              <a:gd name="connsiteX4" fmla="*/ 0 w 4840118"/>
              <a:gd name="connsiteY4" fmla="*/ 0 h 411480"/>
              <a:gd name="connsiteX0" fmla="*/ 0 w 4852024"/>
              <a:gd name="connsiteY0" fmla="*/ 0 h 411480"/>
              <a:gd name="connsiteX1" fmla="*/ 4852024 w 4852024"/>
              <a:gd name="connsiteY1" fmla="*/ 12005 h 411480"/>
              <a:gd name="connsiteX2" fmla="*/ 4607614 w 4852024"/>
              <a:gd name="connsiteY2" fmla="*/ 411480 h 411480"/>
              <a:gd name="connsiteX3" fmla="*/ 0 w 4852024"/>
              <a:gd name="connsiteY3" fmla="*/ 411480 h 411480"/>
              <a:gd name="connsiteX4" fmla="*/ 0 w 4852024"/>
              <a:gd name="connsiteY4" fmla="*/ 0 h 411480"/>
              <a:gd name="connsiteX0" fmla="*/ 0 w 4816306"/>
              <a:gd name="connsiteY0" fmla="*/ 0 h 411480"/>
              <a:gd name="connsiteX1" fmla="*/ 4816306 w 4816306"/>
              <a:gd name="connsiteY1" fmla="*/ 4067 h 411480"/>
              <a:gd name="connsiteX2" fmla="*/ 4607614 w 4816306"/>
              <a:gd name="connsiteY2" fmla="*/ 411480 h 411480"/>
              <a:gd name="connsiteX3" fmla="*/ 0 w 4816306"/>
              <a:gd name="connsiteY3" fmla="*/ 411480 h 411480"/>
              <a:gd name="connsiteX4" fmla="*/ 0 w 4816306"/>
              <a:gd name="connsiteY4" fmla="*/ 0 h 411480"/>
              <a:gd name="connsiteX0" fmla="*/ 0 w 4816306"/>
              <a:gd name="connsiteY0" fmla="*/ 0 h 411480"/>
              <a:gd name="connsiteX1" fmla="*/ 4816306 w 4816306"/>
              <a:gd name="connsiteY1" fmla="*/ 4067 h 411480"/>
              <a:gd name="connsiteX2" fmla="*/ 4599677 w 4816306"/>
              <a:gd name="connsiteY2" fmla="*/ 411480 h 411480"/>
              <a:gd name="connsiteX3" fmla="*/ 0 w 4816306"/>
              <a:gd name="connsiteY3" fmla="*/ 411480 h 411480"/>
              <a:gd name="connsiteX4" fmla="*/ 0 w 4816306"/>
              <a:gd name="connsiteY4" fmla="*/ 0 h 411480"/>
              <a:gd name="connsiteX0" fmla="*/ 0 w 4816306"/>
              <a:gd name="connsiteY0" fmla="*/ 0 h 414761"/>
              <a:gd name="connsiteX1" fmla="*/ 4816306 w 4816306"/>
              <a:gd name="connsiteY1" fmla="*/ 4067 h 414761"/>
              <a:gd name="connsiteX2" fmla="*/ 4599677 w 4816306"/>
              <a:gd name="connsiteY2" fmla="*/ 414761 h 414761"/>
              <a:gd name="connsiteX3" fmla="*/ 0 w 4816306"/>
              <a:gd name="connsiteY3" fmla="*/ 411480 h 414761"/>
              <a:gd name="connsiteX4" fmla="*/ 0 w 4816306"/>
              <a:gd name="connsiteY4" fmla="*/ 0 h 414761"/>
              <a:gd name="connsiteX0" fmla="*/ 0 w 4806462"/>
              <a:gd name="connsiteY0" fmla="*/ 0 h 414761"/>
              <a:gd name="connsiteX1" fmla="*/ 4806462 w 4806462"/>
              <a:gd name="connsiteY1" fmla="*/ 10631 h 414761"/>
              <a:gd name="connsiteX2" fmla="*/ 4599677 w 4806462"/>
              <a:gd name="connsiteY2" fmla="*/ 414761 h 414761"/>
              <a:gd name="connsiteX3" fmla="*/ 0 w 4806462"/>
              <a:gd name="connsiteY3" fmla="*/ 411480 h 414761"/>
              <a:gd name="connsiteX4" fmla="*/ 0 w 4806462"/>
              <a:gd name="connsiteY4" fmla="*/ 0 h 414761"/>
              <a:gd name="connsiteX0" fmla="*/ 0 w 4806462"/>
              <a:gd name="connsiteY0" fmla="*/ 0 h 414761"/>
              <a:gd name="connsiteX1" fmla="*/ 4806462 w 4806462"/>
              <a:gd name="connsiteY1" fmla="*/ 10631 h 414761"/>
              <a:gd name="connsiteX2" fmla="*/ 4593113 w 4806462"/>
              <a:gd name="connsiteY2" fmla="*/ 414761 h 414761"/>
              <a:gd name="connsiteX3" fmla="*/ 0 w 4806462"/>
              <a:gd name="connsiteY3" fmla="*/ 411480 h 414761"/>
              <a:gd name="connsiteX4" fmla="*/ 0 w 4806462"/>
              <a:gd name="connsiteY4" fmla="*/ 0 h 414761"/>
              <a:gd name="connsiteX0" fmla="*/ 0 w 4835997"/>
              <a:gd name="connsiteY0" fmla="*/ 0 h 414761"/>
              <a:gd name="connsiteX1" fmla="*/ 4835997 w 4835997"/>
              <a:gd name="connsiteY1" fmla="*/ 17194 h 414761"/>
              <a:gd name="connsiteX2" fmla="*/ 4593113 w 4835997"/>
              <a:gd name="connsiteY2" fmla="*/ 414761 h 414761"/>
              <a:gd name="connsiteX3" fmla="*/ 0 w 4835997"/>
              <a:gd name="connsiteY3" fmla="*/ 411480 h 414761"/>
              <a:gd name="connsiteX4" fmla="*/ 0 w 4835997"/>
              <a:gd name="connsiteY4" fmla="*/ 0 h 414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997" h="414761">
                <a:moveTo>
                  <a:pt x="0" y="0"/>
                </a:moveTo>
                <a:lnTo>
                  <a:pt x="4835997" y="17194"/>
                </a:lnTo>
                <a:lnTo>
                  <a:pt x="4593113" y="414761"/>
                </a:lnTo>
                <a:lnTo>
                  <a:pt x="0" y="411480"/>
                </a:lnTo>
                <a:lnTo>
                  <a:pt x="0" y="0"/>
                </a:lnTo>
                <a:close/>
              </a:path>
            </a:pathLst>
          </a:custGeom>
          <a:solidFill>
            <a:srgbClr val="107610">
              <a:alpha val="31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Arial" charset="0"/>
              <a:ea typeface="ＭＳ Ｐゴシック" pitchFamily="16" charset="-128"/>
              <a:cs typeface="ＭＳ Ｐゴシック" pitchFamily="-97" charset="-128"/>
            </a:endParaRPr>
          </a:p>
        </p:txBody>
      </p:sp>
      <p:sp>
        <p:nvSpPr>
          <p:cNvPr id="15" name="Rectangle 18"/>
          <p:cNvSpPr/>
          <p:nvPr/>
        </p:nvSpPr>
        <p:spPr bwMode="auto">
          <a:xfrm>
            <a:off x="-3280" y="560519"/>
            <a:ext cx="4912189" cy="409433"/>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07610"/>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003473" y="1034734"/>
            <a:ext cx="3475582" cy="38766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500" b="0" i="0" u="none" strike="noStrike" kern="1200" cap="none" spc="0" normalizeH="0" baseline="0" noProof="0" dirty="0" smtClean="0">
                <a:ln>
                  <a:noFill/>
                </a:ln>
                <a:solidFill>
                  <a:schemeClr val="accent4">
                    <a:lumMod val="20000"/>
                    <a:lumOff val="80000"/>
                  </a:schemeClr>
                </a:solidFill>
                <a:effectLst/>
                <a:uLnTx/>
                <a:uFillTx/>
                <a:latin typeface="Arial"/>
                <a:ea typeface="ＭＳ Ｐゴシック"/>
                <a:cs typeface="Arial"/>
              </a:rPr>
              <a:t>February 24–25, 2016 | Washington, DC</a:t>
            </a:r>
            <a:endParaRPr kumimoji="0" lang="en-US" sz="1500" b="0" i="0" u="none" strike="noStrike" kern="1200" cap="none" spc="0" normalizeH="0" baseline="0" noProof="0" dirty="0">
              <a:ln>
                <a:noFill/>
              </a:ln>
              <a:solidFill>
                <a:schemeClr val="accent4">
                  <a:lumMod val="20000"/>
                  <a:lumOff val="80000"/>
                </a:schemeClr>
              </a:solidFill>
              <a:effectLst/>
              <a:uLnTx/>
              <a:uFillTx/>
              <a:latin typeface="Arial"/>
              <a:ea typeface="ＭＳ Ｐゴシック"/>
              <a:cs typeface="Arial"/>
            </a:endParaRPr>
          </a:p>
        </p:txBody>
      </p:sp>
      <p:sp>
        <p:nvSpPr>
          <p:cNvPr id="17" name="Title 1"/>
          <p:cNvSpPr txBox="1">
            <a:spLocks/>
          </p:cNvSpPr>
          <p:nvPr/>
        </p:nvSpPr>
        <p:spPr bwMode="white">
          <a:xfrm>
            <a:off x="1003474" y="618605"/>
            <a:ext cx="3789152" cy="286354"/>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000" b="1" i="0" u="none" strike="noStrike" kern="1200" cap="none" spc="0" normalizeH="0" baseline="0" noProof="0" dirty="0" smtClean="0">
                <a:ln>
                  <a:noFill/>
                </a:ln>
                <a:solidFill>
                  <a:sysClr val="window" lastClr="FFFFFF"/>
                </a:solidFill>
                <a:effectLst/>
                <a:uLnTx/>
                <a:uFillTx/>
                <a:latin typeface="Arial"/>
                <a:ea typeface="ＭＳ Ｐゴシック"/>
                <a:cs typeface="Arial"/>
              </a:rPr>
              <a:t>FedGIS Conference</a:t>
            </a:r>
            <a:endParaRPr kumimoji="0" lang="en-US" sz="20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3" name="Picture 12" descr="Wellar Consulting Logo.png"/>
          <p:cNvPicPr>
            <a:picLocks noChangeAspect="1"/>
          </p:cNvPicPr>
          <p:nvPr/>
        </p:nvPicPr>
        <p:blipFill>
          <a:blip r:embed="rId5"/>
          <a:stretch>
            <a:fillRect/>
          </a:stretch>
        </p:blipFill>
        <p:spPr>
          <a:xfrm>
            <a:off x="5012323" y="4376892"/>
            <a:ext cx="1984620" cy="474411"/>
          </a:xfrm>
          <a:prstGeom prst="rect">
            <a:avLst/>
          </a:prstGeom>
        </p:spPr>
      </p:pic>
    </p:spTree>
    <p:extLst>
      <p:ext uri="{BB962C8B-B14F-4D97-AF65-F5344CB8AC3E}">
        <p14:creationId xmlns:p14="http://schemas.microsoft.com/office/powerpoint/2010/main" val="13652153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153628" y="1720487"/>
            <a:ext cx="9800122" cy="954107"/>
          </a:xfrm>
          <a:prstGeom prst="rect">
            <a:avLst/>
          </a:prstGeom>
          <a:noFill/>
        </p:spPr>
        <p:txBody>
          <a:bodyPr wrap="square" rtlCol="0">
            <a:spAutoFit/>
          </a:bodyPr>
          <a:lstStyle/>
          <a:p>
            <a:pPr algn="ctr"/>
            <a:r>
              <a:rPr lang="en-CA" sz="2800" b="1" dirty="0" err="1">
                <a:solidFill>
                  <a:srgbClr val="107610"/>
                </a:solidFill>
                <a:latin typeface="Arial" panose="020B0604020202020204" pitchFamily="34" charset="0"/>
                <a:cs typeface="Arial" panose="020B0604020202020204" pitchFamily="34" charset="0"/>
              </a:rPr>
              <a:t>Esri’s</a:t>
            </a:r>
            <a:r>
              <a:rPr lang="en-CA" sz="2800" b="1" dirty="0">
                <a:solidFill>
                  <a:srgbClr val="107610"/>
                </a:solidFill>
                <a:latin typeface="Arial" panose="020B0604020202020204" pitchFamily="34" charset="0"/>
                <a:cs typeface="Arial" panose="020B0604020202020204" pitchFamily="34" charset="0"/>
              </a:rPr>
              <a:t> motivation and passion underlying its support </a:t>
            </a:r>
            <a:r>
              <a:rPr lang="en-CA" sz="2800" b="1" dirty="0" smtClean="0">
                <a:solidFill>
                  <a:srgbClr val="107610"/>
                </a:solidFill>
                <a:latin typeface="Arial" panose="020B0604020202020204" pitchFamily="34" charset="0"/>
                <a:cs typeface="Arial" panose="020B0604020202020204" pitchFamily="34" charset="0"/>
              </a:rPr>
              <a:t>for the </a:t>
            </a:r>
            <a:r>
              <a:rPr lang="en-CA" sz="2800" b="1" dirty="0">
                <a:solidFill>
                  <a:srgbClr val="107610"/>
                </a:solidFill>
                <a:latin typeface="Arial" panose="020B0604020202020204" pitchFamily="34" charset="0"/>
                <a:cs typeface="Arial" panose="020B0604020202020204" pitchFamily="34" charset="0"/>
              </a:rPr>
              <a:t>GIS Retrospective initiative</a:t>
            </a:r>
            <a:endParaRPr lang="en-CA" sz="2800" dirty="0">
              <a:solidFill>
                <a:srgbClr val="107610"/>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10</a:t>
            </a:r>
            <a:endParaRPr lang="en-CA" sz="1400" dirty="0">
              <a:solidFill>
                <a:schemeClr val="tx1">
                  <a:lumMod val="65000"/>
                </a:schemeClr>
              </a:solidFill>
              <a:latin typeface="Arial Narrow" pitchFamily="34" charset="0"/>
            </a:endParaRP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19" name="TextBox 18"/>
          <p:cNvSpPr txBox="1"/>
          <p:nvPr/>
        </p:nvSpPr>
        <p:spPr>
          <a:xfrm>
            <a:off x="1862690" y="2972889"/>
            <a:ext cx="8381999" cy="1751249"/>
          </a:xfrm>
          <a:prstGeom prst="rect">
            <a:avLst/>
          </a:prstGeom>
          <a:noFill/>
        </p:spPr>
        <p:txBody>
          <a:bodyPr wrap="square" rtlCol="0">
            <a:spAutoFit/>
          </a:bodyPr>
          <a:lstStyle/>
          <a:p>
            <a:pPr indent="457200">
              <a:lnSpc>
                <a:spcPct val="115000"/>
              </a:lnSpc>
              <a:spcAft>
                <a:spcPts val="1000"/>
              </a:spcAft>
            </a:pPr>
            <a:r>
              <a:rPr lang="en-CA" b="1" i="1" dirty="0">
                <a:latin typeface="Arial" panose="020B0604020202020204" pitchFamily="34" charset="0"/>
                <a:ea typeface="Times New Roman"/>
                <a:cs typeface="Arial" panose="020B0604020202020204" pitchFamily="34" charset="0"/>
              </a:rPr>
              <a:t>“Reflecting and sharing experiences... history and memories matter</a:t>
            </a:r>
            <a:endParaRPr lang="en-CA" dirty="0">
              <a:latin typeface="Arial" panose="020B0604020202020204" pitchFamily="34" charset="0"/>
              <a:ea typeface="Times New Roman"/>
              <a:cs typeface="Arial" panose="020B0604020202020204" pitchFamily="34" charset="0"/>
            </a:endParaRPr>
          </a:p>
          <a:p>
            <a:pPr indent="457200">
              <a:lnSpc>
                <a:spcPct val="115000"/>
              </a:lnSpc>
              <a:spcAft>
                <a:spcPts val="1000"/>
              </a:spcAft>
            </a:pPr>
            <a:r>
              <a:rPr lang="en-CA" b="1" i="1" dirty="0">
                <a:latin typeface="Arial" panose="020B0604020202020204" pitchFamily="34" charset="0"/>
                <a:ea typeface="Times New Roman"/>
                <a:cs typeface="Arial" panose="020B0604020202020204" pitchFamily="34" charset="0"/>
              </a:rPr>
              <a:t>     ... our visions, efforts, successes … and sometimes failures </a:t>
            </a:r>
            <a:endParaRPr lang="en-CA" dirty="0">
              <a:latin typeface="Arial" panose="020B0604020202020204" pitchFamily="34" charset="0"/>
              <a:ea typeface="Calibri"/>
              <a:cs typeface="Arial" panose="020B0604020202020204" pitchFamily="34" charset="0"/>
            </a:endParaRPr>
          </a:p>
          <a:p>
            <a:pPr>
              <a:lnSpc>
                <a:spcPct val="115000"/>
              </a:lnSpc>
              <a:spcAft>
                <a:spcPts val="1000"/>
              </a:spcAft>
            </a:pPr>
            <a:r>
              <a:rPr lang="en-CA" b="1" i="1" dirty="0">
                <a:latin typeface="Arial" panose="020B0604020202020204" pitchFamily="34" charset="0"/>
                <a:ea typeface="Times New Roman"/>
                <a:cs typeface="Arial" panose="020B0604020202020204" pitchFamily="34" charset="0"/>
              </a:rPr>
              <a:t>          … provide context and the foundation for creating the future.”  </a:t>
            </a:r>
          </a:p>
          <a:p>
            <a:pPr>
              <a:lnSpc>
                <a:spcPct val="115000"/>
              </a:lnSpc>
              <a:spcAft>
                <a:spcPts val="1000"/>
              </a:spcAft>
            </a:pPr>
            <a:r>
              <a:rPr lang="en-CA" dirty="0">
                <a:latin typeface="Arial" panose="020B0604020202020204" pitchFamily="34" charset="0"/>
                <a:ea typeface="Times New Roman"/>
                <a:cs typeface="Arial" panose="020B0604020202020204" pitchFamily="34" charset="0"/>
              </a:rPr>
              <a:t>                                                                                                Jack </a:t>
            </a:r>
            <a:r>
              <a:rPr lang="en-CA" dirty="0" err="1">
                <a:latin typeface="Arial" panose="020B0604020202020204" pitchFamily="34" charset="0"/>
                <a:ea typeface="Times New Roman"/>
                <a:cs typeface="Arial" panose="020B0604020202020204" pitchFamily="34" charset="0"/>
              </a:rPr>
              <a:t>Dangermond</a:t>
            </a:r>
            <a:endParaRPr lang="en-CA" b="1" dirty="0">
              <a:ea typeface="Calibri"/>
              <a:cs typeface="Times New Roman"/>
            </a:endParaRPr>
          </a:p>
        </p:txBody>
      </p:sp>
      <p:sp>
        <p:nvSpPr>
          <p:cNvPr id="23"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4"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spTree>
    <p:extLst>
      <p:ext uri="{BB962C8B-B14F-4D97-AF65-F5344CB8AC3E}">
        <p14:creationId xmlns:p14="http://schemas.microsoft.com/office/powerpoint/2010/main" val="269019198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81952" y="1720487"/>
            <a:ext cx="8998132" cy="523220"/>
          </a:xfrm>
          <a:prstGeom prst="rect">
            <a:avLst/>
          </a:prstGeom>
          <a:noFill/>
        </p:spPr>
        <p:txBody>
          <a:bodyPr wrap="square" rtlCol="0">
            <a:spAutoFit/>
          </a:bodyPr>
          <a:lstStyle/>
          <a:p>
            <a:pPr algn="ctr"/>
            <a:r>
              <a:rPr lang="en-CA" sz="2800" b="1" dirty="0">
                <a:solidFill>
                  <a:srgbClr val="107610"/>
                </a:solidFill>
                <a:latin typeface="Arial" panose="020B0604020202020204" pitchFamily="34" charset="0"/>
                <a:cs typeface="Arial" panose="020B0604020202020204" pitchFamily="34" charset="0"/>
              </a:rPr>
              <a:t>Presentation Guidelines</a:t>
            </a:r>
            <a:endParaRPr lang="en-CA" sz="2800" dirty="0">
              <a:solidFill>
                <a:srgbClr val="107610"/>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11</a:t>
            </a:r>
            <a:endParaRPr lang="en-CA" sz="1400" dirty="0">
              <a:solidFill>
                <a:schemeClr val="tx1">
                  <a:lumMod val="65000"/>
                </a:schemeClr>
              </a:solidFill>
              <a:latin typeface="Arial Narrow" pitchFamily="34" charset="0"/>
            </a:endParaRP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19" name="TextBox 18"/>
          <p:cNvSpPr txBox="1"/>
          <p:nvPr/>
        </p:nvSpPr>
        <p:spPr>
          <a:xfrm>
            <a:off x="1955053" y="2591889"/>
            <a:ext cx="8251930" cy="2130455"/>
          </a:xfrm>
          <a:prstGeom prst="rect">
            <a:avLst/>
          </a:prstGeom>
          <a:noFill/>
        </p:spPr>
        <p:txBody>
          <a:bodyPr wrap="square" rtlCol="0">
            <a:spAutoFit/>
          </a:bodyPr>
          <a:lstStyle/>
          <a:p>
            <a:pPr>
              <a:lnSpc>
                <a:spcPct val="115000"/>
              </a:lnSpc>
              <a:spcAft>
                <a:spcPts val="1000"/>
              </a:spcAft>
            </a:pPr>
            <a:r>
              <a:rPr lang="en-CA" b="1" dirty="0">
                <a:ea typeface="Calibri"/>
                <a:cs typeface="Times New Roman"/>
              </a:rPr>
              <a:t>The innovative GIS retrospective seminar breaks new ground in designing </a:t>
            </a:r>
            <a:r>
              <a:rPr lang="en-CA" b="1" dirty="0" err="1">
                <a:ea typeface="Calibri"/>
                <a:cs typeface="Times New Roman"/>
              </a:rPr>
              <a:t>Esri</a:t>
            </a:r>
            <a:r>
              <a:rPr lang="en-CA" b="1" dirty="0">
                <a:ea typeface="Calibri"/>
                <a:cs typeface="Times New Roman"/>
              </a:rPr>
              <a:t> </a:t>
            </a:r>
            <a:r>
              <a:rPr lang="en-CA" b="1" dirty="0" err="1">
                <a:ea typeface="Calibri"/>
                <a:cs typeface="Times New Roman"/>
              </a:rPr>
              <a:t>FedGIS</a:t>
            </a:r>
            <a:r>
              <a:rPr lang="en-CA" b="1" dirty="0">
                <a:ea typeface="Calibri"/>
                <a:cs typeface="Times New Roman"/>
              </a:rPr>
              <a:t> Conference sessions.</a:t>
            </a:r>
            <a:r>
              <a:rPr lang="en-CA" dirty="0">
                <a:ea typeface="Calibri"/>
                <a:cs typeface="Times New Roman"/>
              </a:rPr>
              <a:t> The recommendations for designing presentations are intended to place presenters, attendees, and online readers on the same page in terms of key thoughts and materials to “put on the table” during and after the seminar.</a:t>
            </a:r>
          </a:p>
          <a:p>
            <a:pPr>
              <a:lnSpc>
                <a:spcPct val="115000"/>
              </a:lnSpc>
              <a:spcAft>
                <a:spcPts val="1000"/>
              </a:spcAft>
            </a:pPr>
            <a:endParaRPr lang="en-CA" b="1" dirty="0">
              <a:ea typeface="Calibri"/>
              <a:cs typeface="Times New Roman"/>
            </a:endParaRPr>
          </a:p>
        </p:txBody>
      </p:sp>
      <p:sp>
        <p:nvSpPr>
          <p:cNvPr id="24"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5"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spTree>
    <p:extLst>
      <p:ext uri="{BB962C8B-B14F-4D97-AF65-F5344CB8AC3E}">
        <p14:creationId xmlns:p14="http://schemas.microsoft.com/office/powerpoint/2010/main" val="337806855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819150" y="1720487"/>
            <a:ext cx="10086975" cy="954107"/>
          </a:xfrm>
          <a:prstGeom prst="rect">
            <a:avLst/>
          </a:prstGeom>
          <a:noFill/>
        </p:spPr>
        <p:txBody>
          <a:bodyPr wrap="square" rtlCol="0">
            <a:spAutoFit/>
          </a:bodyPr>
          <a:lstStyle/>
          <a:p>
            <a:pPr algn="ctr"/>
            <a:r>
              <a:rPr lang="en-CA" sz="2800" b="1" i="1" dirty="0">
                <a:solidFill>
                  <a:srgbClr val="107610"/>
                </a:solidFill>
                <a:latin typeface="Arial" panose="020B0604020202020204" pitchFamily="34" charset="0"/>
                <a:cs typeface="Arial" panose="020B0604020202020204" pitchFamily="34" charset="0"/>
              </a:rPr>
              <a:t>Background Readings for the Applied Research Seminar: Mining U.S. Federal Agency Materials for GIS Nuggets</a:t>
            </a:r>
            <a:endParaRPr lang="en-CA" sz="2800" i="1" dirty="0">
              <a:solidFill>
                <a:srgbClr val="107610"/>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12</a:t>
            </a:r>
            <a:endParaRPr lang="en-CA" sz="1400" dirty="0">
              <a:solidFill>
                <a:schemeClr val="tx1">
                  <a:lumMod val="65000"/>
                </a:schemeClr>
              </a:solidFill>
              <a:latin typeface="Arial Narrow" pitchFamily="34" charset="0"/>
            </a:endParaRP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19" name="TextBox 18"/>
          <p:cNvSpPr txBox="1"/>
          <p:nvPr/>
        </p:nvSpPr>
        <p:spPr>
          <a:xfrm>
            <a:off x="1552575" y="2944314"/>
            <a:ext cx="8620125" cy="2131866"/>
          </a:xfrm>
          <a:prstGeom prst="rect">
            <a:avLst/>
          </a:prstGeom>
          <a:noFill/>
        </p:spPr>
        <p:txBody>
          <a:bodyPr wrap="square" rtlCol="0">
            <a:spAutoFit/>
          </a:bodyPr>
          <a:lstStyle/>
          <a:p>
            <a:pPr>
              <a:lnSpc>
                <a:spcPct val="115000"/>
              </a:lnSpc>
              <a:spcAft>
                <a:spcPts val="1000"/>
              </a:spcAft>
            </a:pPr>
            <a:r>
              <a:rPr lang="en-CA" b="1" dirty="0">
                <a:ea typeface="Calibri"/>
                <a:cs typeface="Times New Roman"/>
              </a:rPr>
              <a:t>Deep contributors to the literature</a:t>
            </a:r>
            <a:r>
              <a:rPr lang="en-CA" dirty="0">
                <a:ea typeface="Calibri"/>
                <a:cs typeface="Times New Roman"/>
              </a:rPr>
              <a:t> on designing and developing geographic </a:t>
            </a:r>
            <a:r>
              <a:rPr lang="en-CA">
                <a:ea typeface="Calibri"/>
                <a:cs typeface="Times New Roman"/>
              </a:rPr>
              <a:t>information </a:t>
            </a:r>
            <a:r>
              <a:rPr lang="en-CA" smtClean="0">
                <a:ea typeface="Calibri"/>
                <a:cs typeface="Times New Roman"/>
              </a:rPr>
              <a:t>systems </a:t>
            </a:r>
            <a:r>
              <a:rPr lang="en-CA" dirty="0">
                <a:ea typeface="Calibri"/>
                <a:cs typeface="Times New Roman"/>
              </a:rPr>
              <a:t>technology, defining and elaborating geographic information science, and using geographic information systems technology and/or geographic information science, </a:t>
            </a:r>
            <a:r>
              <a:rPr lang="en-CA" b="1" dirty="0">
                <a:ea typeface="Calibri"/>
                <a:cs typeface="Times New Roman"/>
              </a:rPr>
              <a:t>suggest that an </a:t>
            </a:r>
            <a:r>
              <a:rPr lang="en-CA" b="1" dirty="0">
                <a:solidFill>
                  <a:srgbClr val="0070C0"/>
                </a:solidFill>
                <a:ea typeface="Calibri"/>
                <a:cs typeface="Times New Roman"/>
                <a:hlinkClick r:id="rId5"/>
              </a:rPr>
              <a:t>introductory body of background readings</a:t>
            </a:r>
            <a:r>
              <a:rPr lang="en-CA" b="1" dirty="0">
                <a:solidFill>
                  <a:srgbClr val="0070C0"/>
                </a:solidFill>
                <a:ea typeface="Calibri"/>
                <a:cs typeface="Times New Roman"/>
              </a:rPr>
              <a:t> </a:t>
            </a:r>
            <a:r>
              <a:rPr lang="en-CA" b="1" dirty="0">
                <a:ea typeface="Calibri"/>
                <a:cs typeface="Times New Roman"/>
              </a:rPr>
              <a:t>would be a valuable contribution to the seminar.</a:t>
            </a:r>
            <a:endParaRPr lang="en-CA" sz="1600" dirty="0">
              <a:ea typeface="Calibri"/>
              <a:cs typeface="Times New Roman"/>
            </a:endParaRPr>
          </a:p>
          <a:p>
            <a:pPr>
              <a:lnSpc>
                <a:spcPct val="115000"/>
              </a:lnSpc>
              <a:spcAft>
                <a:spcPts val="1000"/>
              </a:spcAft>
            </a:pPr>
            <a:endParaRPr lang="en-CA" b="1" dirty="0">
              <a:ea typeface="Calibri"/>
              <a:cs typeface="Times New Roman"/>
            </a:endParaRPr>
          </a:p>
        </p:txBody>
      </p:sp>
      <p:sp>
        <p:nvSpPr>
          <p:cNvPr id="23"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4"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spTree>
    <p:extLst>
      <p:ext uri="{BB962C8B-B14F-4D97-AF65-F5344CB8AC3E}">
        <p14:creationId xmlns:p14="http://schemas.microsoft.com/office/powerpoint/2010/main" val="328160554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819150" y="1672862"/>
            <a:ext cx="10086975" cy="1384995"/>
          </a:xfrm>
          <a:prstGeom prst="rect">
            <a:avLst/>
          </a:prstGeom>
          <a:noFill/>
        </p:spPr>
        <p:txBody>
          <a:bodyPr wrap="square" rtlCol="0">
            <a:spAutoFit/>
          </a:bodyPr>
          <a:lstStyle/>
          <a:p>
            <a:pPr algn="ctr"/>
            <a:r>
              <a:rPr lang="en-CA" sz="2800" b="1" dirty="0">
                <a:solidFill>
                  <a:srgbClr val="107610"/>
                </a:solidFill>
                <a:latin typeface="Arial" panose="020B0604020202020204" pitchFamily="34" charset="0"/>
                <a:cs typeface="Arial" panose="020B0604020202020204" pitchFamily="34" charset="0"/>
              </a:rPr>
              <a:t>“</a:t>
            </a:r>
            <a:r>
              <a:rPr lang="en-CA" sz="2800" b="1" dirty="0">
                <a:solidFill>
                  <a:srgbClr val="0070C0"/>
                </a:solidFill>
                <a:latin typeface="Arial" panose="020B0604020202020204" pitchFamily="34" charset="0"/>
                <a:cs typeface="Arial" panose="020B0604020202020204" pitchFamily="34" charset="0"/>
                <a:hlinkClick r:id="rId3"/>
              </a:rPr>
              <a:t>The Emergence of Geographic Information Systems</a:t>
            </a:r>
          </a:p>
          <a:p>
            <a:pPr algn="ctr"/>
            <a:r>
              <a:rPr lang="en-CA" sz="2800" b="1" dirty="0">
                <a:solidFill>
                  <a:srgbClr val="0070C0"/>
                </a:solidFill>
                <a:latin typeface="Arial" panose="020B0604020202020204" pitchFamily="34" charset="0"/>
                <a:cs typeface="Arial" panose="020B0604020202020204" pitchFamily="34" charset="0"/>
                <a:hlinkClick r:id="rId3"/>
              </a:rPr>
              <a:t>as a Core Public Policy Research Tool:</a:t>
            </a:r>
          </a:p>
          <a:p>
            <a:pPr algn="ctr"/>
            <a:r>
              <a:rPr lang="en-CA" sz="2800" b="1" dirty="0">
                <a:solidFill>
                  <a:srgbClr val="0070C0"/>
                </a:solidFill>
                <a:latin typeface="Arial" panose="020B0604020202020204" pitchFamily="34" charset="0"/>
                <a:cs typeface="Arial" panose="020B0604020202020204" pitchFamily="34" charset="0"/>
                <a:hlinkClick r:id="rId3"/>
              </a:rPr>
              <a:t>Comments on the Paradigm Shift</a:t>
            </a:r>
            <a:r>
              <a:rPr lang="en-CA" sz="2800" b="1" dirty="0">
                <a:solidFill>
                  <a:srgbClr val="127412"/>
                </a:solidFill>
                <a:latin typeface="Arial" panose="020B0604020202020204" pitchFamily="34" charset="0"/>
                <a:cs typeface="Arial" panose="020B0604020202020204" pitchFamily="34" charset="0"/>
              </a:rPr>
              <a:t>”</a:t>
            </a:r>
            <a:endParaRPr lang="en-CA" sz="2800" dirty="0">
              <a:solidFill>
                <a:srgbClr val="127412"/>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4"/>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13</a:t>
            </a:r>
            <a:endParaRPr lang="en-CA" sz="1400" dirty="0">
              <a:solidFill>
                <a:schemeClr val="tx1">
                  <a:lumMod val="65000"/>
                </a:schemeClr>
              </a:solidFill>
              <a:latin typeface="Arial Narrow" pitchFamily="34" charset="0"/>
            </a:endParaRP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5">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19" name="TextBox 18"/>
          <p:cNvSpPr txBox="1"/>
          <p:nvPr/>
        </p:nvSpPr>
        <p:spPr>
          <a:xfrm>
            <a:off x="1210778" y="3277689"/>
            <a:ext cx="9695347" cy="2870145"/>
          </a:xfrm>
          <a:prstGeom prst="rect">
            <a:avLst/>
          </a:prstGeom>
          <a:noFill/>
        </p:spPr>
        <p:txBody>
          <a:bodyPr wrap="square" rtlCol="0">
            <a:spAutoFit/>
          </a:bodyPr>
          <a:lstStyle/>
          <a:p>
            <a:pPr>
              <a:lnSpc>
                <a:spcPct val="115000"/>
              </a:lnSpc>
              <a:spcAft>
                <a:spcPts val="1000"/>
              </a:spcAft>
              <a:tabLst>
                <a:tab pos="2255520" algn="l"/>
              </a:tabLst>
            </a:pPr>
            <a:r>
              <a:rPr lang="en-CA" b="1" dirty="0">
                <a:latin typeface="Arial" panose="020B0604020202020204" pitchFamily="34" charset="0"/>
                <a:ea typeface="Calibri"/>
                <a:cs typeface="Arial" panose="020B0604020202020204" pitchFamily="34" charset="0"/>
              </a:rPr>
              <a:t>Paradigm shifts among words, numbers, and maps as means of communication in policy research involving spatial phenomena have a history extending over hundreds of years. </a:t>
            </a:r>
          </a:p>
          <a:p>
            <a:pPr>
              <a:lnSpc>
                <a:spcPct val="115000"/>
              </a:lnSpc>
              <a:spcAft>
                <a:spcPts val="1000"/>
              </a:spcAft>
              <a:tabLst>
                <a:tab pos="2255520" algn="l"/>
              </a:tabLst>
            </a:pPr>
            <a:r>
              <a:rPr lang="en-CA" dirty="0">
                <a:latin typeface="Arial" panose="020B0604020202020204" pitchFamily="34" charset="0"/>
                <a:ea typeface="Calibri"/>
                <a:cs typeface="Arial" panose="020B0604020202020204" pitchFamily="34" charset="0"/>
              </a:rPr>
              <a:t>However, there is very little general documentation much less publicly available documentation on the why’s and how’s behind paradigm shifts from words to maps, numbers to maps, maps to words, or maps to numbers. </a:t>
            </a:r>
          </a:p>
          <a:p>
            <a:pPr>
              <a:lnSpc>
                <a:spcPct val="115000"/>
              </a:lnSpc>
              <a:spcAft>
                <a:spcPts val="1000"/>
              </a:spcAft>
              <a:tabLst>
                <a:tab pos="2255520" algn="l"/>
              </a:tabLst>
            </a:pPr>
            <a:r>
              <a:rPr lang="en-CA" b="1" dirty="0">
                <a:latin typeface="Arial" panose="020B0604020202020204" pitchFamily="34" charset="0"/>
                <a:ea typeface="Calibri"/>
                <a:cs typeface="Arial" panose="020B0604020202020204" pitchFamily="34" charset="0"/>
              </a:rPr>
              <a:t>In the domain of map-word-number paradigm shifts, it appears that there is a “mother lode” of GIS and </a:t>
            </a:r>
            <a:r>
              <a:rPr lang="en-CA" b="1" dirty="0" err="1">
                <a:latin typeface="Arial" panose="020B0604020202020204" pitchFamily="34" charset="0"/>
                <a:ea typeface="Calibri"/>
                <a:cs typeface="Arial" panose="020B0604020202020204" pitchFamily="34" charset="0"/>
              </a:rPr>
              <a:t>GIScience</a:t>
            </a:r>
            <a:r>
              <a:rPr lang="en-CA" b="1" dirty="0">
                <a:latin typeface="Arial" panose="020B0604020202020204" pitchFamily="34" charset="0"/>
                <a:ea typeface="Calibri"/>
                <a:cs typeface="Arial" panose="020B0604020202020204" pitchFamily="34" charset="0"/>
              </a:rPr>
              <a:t> nuggets yet to be identified, and applied</a:t>
            </a:r>
            <a:r>
              <a:rPr lang="en-CA" dirty="0">
                <a:latin typeface="Arial" panose="020B0604020202020204" pitchFamily="34" charset="0"/>
                <a:ea typeface="Calibri"/>
                <a:cs typeface="Arial" panose="020B0604020202020204" pitchFamily="34" charset="0"/>
              </a:rPr>
              <a:t>. </a:t>
            </a:r>
          </a:p>
        </p:txBody>
      </p:sp>
      <p:sp>
        <p:nvSpPr>
          <p:cNvPr id="23"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4"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spTree>
    <p:extLst>
      <p:ext uri="{BB962C8B-B14F-4D97-AF65-F5344CB8AC3E}">
        <p14:creationId xmlns:p14="http://schemas.microsoft.com/office/powerpoint/2010/main" val="363652259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81952" y="1720487"/>
            <a:ext cx="8998132" cy="523220"/>
          </a:xfrm>
          <a:prstGeom prst="rect">
            <a:avLst/>
          </a:prstGeom>
          <a:noFill/>
        </p:spPr>
        <p:txBody>
          <a:bodyPr wrap="square" rtlCol="0">
            <a:spAutoFit/>
          </a:bodyPr>
          <a:lstStyle/>
          <a:p>
            <a:pPr algn="ctr"/>
            <a:r>
              <a:rPr lang="en-CA" sz="2800" b="1" dirty="0">
                <a:solidFill>
                  <a:srgbClr val="107610"/>
                </a:solidFill>
                <a:latin typeface="Arial" panose="020B0604020202020204" pitchFamily="34" charset="0"/>
                <a:cs typeface="Arial" panose="020B0604020202020204" pitchFamily="34" charset="0"/>
              </a:rPr>
              <a:t>IJAGR Papers</a:t>
            </a:r>
            <a:endParaRPr lang="en-CA" sz="2800" dirty="0">
              <a:solidFill>
                <a:srgbClr val="107610"/>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14</a:t>
            </a:r>
            <a:endParaRPr lang="en-CA" sz="1400" dirty="0">
              <a:solidFill>
                <a:schemeClr val="tx1">
                  <a:lumMod val="65000"/>
                </a:schemeClr>
              </a:solidFill>
              <a:latin typeface="Arial Narrow" pitchFamily="34" charset="0"/>
            </a:endParaRP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19" name="TextBox 18"/>
          <p:cNvSpPr txBox="1"/>
          <p:nvPr/>
        </p:nvSpPr>
        <p:spPr>
          <a:xfrm>
            <a:off x="1390650" y="2572839"/>
            <a:ext cx="9315450" cy="3861570"/>
          </a:xfrm>
          <a:prstGeom prst="rect">
            <a:avLst/>
          </a:prstGeom>
          <a:noFill/>
        </p:spPr>
        <p:txBody>
          <a:bodyPr wrap="square" rtlCol="0">
            <a:spAutoFit/>
          </a:bodyPr>
          <a:lstStyle/>
          <a:p>
            <a:pPr>
              <a:lnSpc>
                <a:spcPct val="115000"/>
              </a:lnSpc>
              <a:spcAft>
                <a:spcPts val="1000"/>
              </a:spcAft>
            </a:pPr>
            <a:r>
              <a:rPr lang="en-CA" b="1" dirty="0">
                <a:solidFill>
                  <a:schemeClr val="tx1">
                    <a:lumMod val="95000"/>
                    <a:lumOff val="5000"/>
                  </a:schemeClr>
                </a:solidFill>
                <a:latin typeface="Arial" panose="020B0604020202020204" pitchFamily="34" charset="0"/>
                <a:ea typeface="Calibri"/>
                <a:cs typeface="Arial" panose="020B0604020202020204" pitchFamily="34" charset="0"/>
              </a:rPr>
              <a:t>The </a:t>
            </a:r>
            <a:r>
              <a:rPr lang="en-CA" b="1" i="1" dirty="0">
                <a:solidFill>
                  <a:schemeClr val="tx1">
                    <a:lumMod val="95000"/>
                    <a:lumOff val="5000"/>
                  </a:schemeClr>
                </a:solidFill>
                <a:latin typeface="Arial" panose="020B0604020202020204" pitchFamily="34" charset="0"/>
                <a:ea typeface="Calibri"/>
                <a:cs typeface="Arial" panose="020B0604020202020204" pitchFamily="34" charset="0"/>
              </a:rPr>
              <a:t>International Journal of Applied Geospatial Research </a:t>
            </a:r>
            <a:r>
              <a:rPr lang="en-CA" b="1" dirty="0">
                <a:solidFill>
                  <a:schemeClr val="tx1">
                    <a:lumMod val="95000"/>
                    <a:lumOff val="5000"/>
                  </a:schemeClr>
                </a:solidFill>
                <a:latin typeface="Arial" panose="020B0604020202020204" pitchFamily="34" charset="0"/>
                <a:ea typeface="Calibri"/>
                <a:cs typeface="Arial" panose="020B0604020202020204" pitchFamily="34" charset="0"/>
              </a:rPr>
              <a:t>published three articles on the GIS retrospective project</a:t>
            </a:r>
            <a:r>
              <a:rPr lang="en-CA" dirty="0">
                <a:solidFill>
                  <a:schemeClr val="tx1">
                    <a:lumMod val="95000"/>
                    <a:lumOff val="5000"/>
                  </a:schemeClr>
                </a:solidFill>
                <a:latin typeface="Arial" panose="020B0604020202020204" pitchFamily="34" charset="0"/>
                <a:ea typeface="Calibri"/>
                <a:cs typeface="Arial" panose="020B0604020202020204" pitchFamily="34" charset="0"/>
              </a:rPr>
              <a:t> </a:t>
            </a:r>
            <a:r>
              <a:rPr lang="en-CA" b="1" dirty="0">
                <a:solidFill>
                  <a:schemeClr val="tx1">
                    <a:lumMod val="95000"/>
                    <a:lumOff val="5000"/>
                  </a:schemeClr>
                </a:solidFill>
                <a:latin typeface="Arial" panose="020B0604020202020204" pitchFamily="34" charset="0"/>
                <a:ea typeface="Calibri"/>
                <a:cs typeface="Arial" panose="020B0604020202020204" pitchFamily="34" charset="0"/>
              </a:rPr>
              <a:t>which provide background information for the seminar.</a:t>
            </a:r>
            <a:endParaRPr lang="en-CA" dirty="0">
              <a:solidFill>
                <a:schemeClr val="tx1">
                  <a:lumMod val="95000"/>
                  <a:lumOff val="5000"/>
                </a:schemeClr>
              </a:solidFill>
              <a:latin typeface="Arial" panose="020B0604020202020204" pitchFamily="34" charset="0"/>
              <a:ea typeface="Calibri"/>
              <a:cs typeface="Arial" panose="020B0604020202020204" pitchFamily="34" charset="0"/>
            </a:endParaRPr>
          </a:p>
          <a:p>
            <a:pPr marL="400050" marR="457200" algn="just">
              <a:lnSpc>
                <a:spcPct val="115000"/>
              </a:lnSpc>
              <a:spcAft>
                <a:spcPts val="1000"/>
              </a:spcAft>
            </a:pPr>
            <a:r>
              <a:rPr lang="en-CA" sz="1600" dirty="0" err="1">
                <a:solidFill>
                  <a:schemeClr val="tx1">
                    <a:lumMod val="95000"/>
                    <a:lumOff val="5000"/>
                  </a:schemeClr>
                </a:solidFill>
                <a:latin typeface="Arial" panose="020B0604020202020204" pitchFamily="34" charset="0"/>
                <a:ea typeface="Calibri"/>
                <a:cs typeface="Arial" panose="020B0604020202020204" pitchFamily="34" charset="0"/>
              </a:rPr>
              <a:t>Wellar</a:t>
            </a:r>
            <a:r>
              <a:rPr lang="en-CA" sz="1600" dirty="0">
                <a:solidFill>
                  <a:schemeClr val="tx1">
                    <a:lumMod val="95000"/>
                    <a:lumOff val="5000"/>
                  </a:schemeClr>
                </a:solidFill>
                <a:latin typeface="Arial" panose="020B0604020202020204" pitchFamily="34" charset="0"/>
                <a:ea typeface="Calibri"/>
                <a:cs typeface="Arial" panose="020B0604020202020204" pitchFamily="34" charset="0"/>
              </a:rPr>
              <a:t>, Barry. 2014. Using the Retrospective Approach to Commemorate </a:t>
            </a:r>
            <a:r>
              <a:rPr lang="en-CA" sz="1600" dirty="0" err="1">
                <a:solidFill>
                  <a:schemeClr val="tx1">
                    <a:lumMod val="95000"/>
                    <a:lumOff val="5000"/>
                  </a:schemeClr>
                </a:solidFill>
                <a:latin typeface="Arial" panose="020B0604020202020204" pitchFamily="34" charset="0"/>
                <a:ea typeface="Calibri"/>
                <a:cs typeface="Arial" panose="020B0604020202020204" pitchFamily="34" charset="0"/>
              </a:rPr>
              <a:t>AutoCarto</a:t>
            </a:r>
            <a:r>
              <a:rPr lang="en-CA" sz="1600" dirty="0">
                <a:solidFill>
                  <a:schemeClr val="tx1">
                    <a:lumMod val="95000"/>
                    <a:lumOff val="5000"/>
                  </a:schemeClr>
                </a:solidFill>
                <a:latin typeface="Arial" panose="020B0604020202020204" pitchFamily="34" charset="0"/>
                <a:ea typeface="Calibri"/>
                <a:cs typeface="Arial" panose="020B0604020202020204" pitchFamily="34" charset="0"/>
              </a:rPr>
              <a:t> Six. </a:t>
            </a:r>
            <a:r>
              <a:rPr lang="en-CA" sz="1600" i="1" dirty="0">
                <a:solidFill>
                  <a:schemeClr val="tx1">
                    <a:lumMod val="95000"/>
                    <a:lumOff val="5000"/>
                  </a:schemeClr>
                </a:solidFill>
                <a:latin typeface="Arial" panose="020B0604020202020204" pitchFamily="34" charset="0"/>
                <a:ea typeface="Calibri"/>
                <a:cs typeface="Arial" panose="020B0604020202020204" pitchFamily="34" charset="0"/>
              </a:rPr>
              <a:t>International Journal of Applied Geospatial Research (IJAGR</a:t>
            </a:r>
            <a:r>
              <a:rPr lang="en-CA" sz="1600" dirty="0">
                <a:solidFill>
                  <a:schemeClr val="tx1">
                    <a:lumMod val="95000"/>
                    <a:lumOff val="5000"/>
                  </a:schemeClr>
                </a:solidFill>
                <a:latin typeface="Arial" panose="020B0604020202020204" pitchFamily="34" charset="0"/>
                <a:ea typeface="Calibri"/>
                <a:cs typeface="Arial" panose="020B0604020202020204" pitchFamily="34" charset="0"/>
              </a:rPr>
              <a:t>), Vol.56. No. 3. 93-99. </a:t>
            </a:r>
          </a:p>
          <a:p>
            <a:pPr marL="400050" marR="457200" algn="just">
              <a:lnSpc>
                <a:spcPct val="115000"/>
              </a:lnSpc>
              <a:spcAft>
                <a:spcPts val="1000"/>
              </a:spcAft>
            </a:pPr>
            <a:r>
              <a:rPr lang="en-CA" sz="1600" dirty="0" err="1">
                <a:solidFill>
                  <a:schemeClr val="tx1">
                    <a:lumMod val="95000"/>
                    <a:lumOff val="5000"/>
                  </a:schemeClr>
                </a:solidFill>
                <a:latin typeface="Arial" panose="020B0604020202020204" pitchFamily="34" charset="0"/>
                <a:ea typeface="Calibri"/>
                <a:cs typeface="Arial" panose="020B0604020202020204" pitchFamily="34" charset="0"/>
              </a:rPr>
              <a:t>Wellar</a:t>
            </a:r>
            <a:r>
              <a:rPr lang="en-CA" sz="1600" dirty="0">
                <a:solidFill>
                  <a:schemeClr val="tx1">
                    <a:lumMod val="95000"/>
                    <a:lumOff val="5000"/>
                  </a:schemeClr>
                </a:solidFill>
                <a:latin typeface="Arial" panose="020B0604020202020204" pitchFamily="34" charset="0"/>
                <a:ea typeface="Calibri"/>
                <a:cs typeface="Arial" panose="020B0604020202020204" pitchFamily="34" charset="0"/>
              </a:rPr>
              <a:t>, Barry. 2015. Review and Implications of the </a:t>
            </a:r>
            <a:r>
              <a:rPr lang="en-CA" sz="1600" dirty="0" err="1">
                <a:solidFill>
                  <a:schemeClr val="tx1">
                    <a:lumMod val="95000"/>
                    <a:lumOff val="5000"/>
                  </a:schemeClr>
                </a:solidFill>
                <a:latin typeface="Arial" panose="020B0604020202020204" pitchFamily="34" charset="0"/>
                <a:ea typeface="Calibri"/>
                <a:cs typeface="Arial" panose="020B0604020202020204" pitchFamily="34" charset="0"/>
              </a:rPr>
              <a:t>AutoCarto</a:t>
            </a:r>
            <a:r>
              <a:rPr lang="en-CA" sz="1600" dirty="0">
                <a:solidFill>
                  <a:schemeClr val="tx1">
                    <a:lumMod val="95000"/>
                    <a:lumOff val="5000"/>
                  </a:schemeClr>
                </a:solidFill>
                <a:latin typeface="Arial" panose="020B0604020202020204" pitchFamily="34" charset="0"/>
                <a:ea typeface="Calibri"/>
                <a:cs typeface="Arial" panose="020B0604020202020204" pitchFamily="34" charset="0"/>
              </a:rPr>
              <a:t> Six Retrospective Project. </a:t>
            </a:r>
            <a:r>
              <a:rPr lang="en-CA" sz="1600" i="1" dirty="0">
                <a:solidFill>
                  <a:schemeClr val="tx1">
                    <a:lumMod val="95000"/>
                    <a:lumOff val="5000"/>
                  </a:schemeClr>
                </a:solidFill>
                <a:latin typeface="Arial" panose="020B0604020202020204" pitchFamily="34" charset="0"/>
                <a:ea typeface="Calibri"/>
                <a:cs typeface="Arial" panose="020B0604020202020204" pitchFamily="34" charset="0"/>
              </a:rPr>
              <a:t>International Journal of Applied Geospatial Research (IJAGR</a:t>
            </a:r>
            <a:r>
              <a:rPr lang="en-CA" sz="1600" dirty="0">
                <a:solidFill>
                  <a:schemeClr val="tx1">
                    <a:lumMod val="95000"/>
                    <a:lumOff val="5000"/>
                  </a:schemeClr>
                </a:solidFill>
                <a:latin typeface="Arial" panose="020B0604020202020204" pitchFamily="34" charset="0"/>
                <a:ea typeface="Calibri"/>
                <a:cs typeface="Arial" panose="020B0604020202020204" pitchFamily="34" charset="0"/>
              </a:rPr>
              <a:t>), Vol.6. No. 3. 78-96.</a:t>
            </a:r>
          </a:p>
          <a:p>
            <a:pPr marL="400050" marR="457200">
              <a:lnSpc>
                <a:spcPct val="115000"/>
              </a:lnSpc>
              <a:spcAft>
                <a:spcPts val="1000"/>
              </a:spcAft>
              <a:tabLst>
                <a:tab pos="3575685" algn="l"/>
              </a:tabLst>
            </a:pPr>
            <a:r>
              <a:rPr lang="en-CA" sz="1600" dirty="0" err="1">
                <a:solidFill>
                  <a:schemeClr val="tx1">
                    <a:lumMod val="95000"/>
                    <a:lumOff val="5000"/>
                  </a:schemeClr>
                </a:solidFill>
                <a:latin typeface="Arial" panose="020B0604020202020204" pitchFamily="34" charset="0"/>
                <a:ea typeface="Calibri"/>
                <a:cs typeface="Arial" panose="020B0604020202020204" pitchFamily="34" charset="0"/>
              </a:rPr>
              <a:t>Wellar</a:t>
            </a:r>
            <a:r>
              <a:rPr lang="en-CA" sz="1600" dirty="0">
                <a:solidFill>
                  <a:schemeClr val="tx1">
                    <a:lumMod val="95000"/>
                    <a:lumOff val="5000"/>
                  </a:schemeClr>
                </a:solidFill>
                <a:latin typeface="Arial" panose="020B0604020202020204" pitchFamily="34" charset="0"/>
                <a:ea typeface="Calibri"/>
                <a:cs typeface="Arial" panose="020B0604020202020204" pitchFamily="34" charset="0"/>
              </a:rPr>
              <a:t>, Barry. 2016. Developing a Compendium of Ideas on Using the Retrospective Approach to Mine for GIS Nuggets: Initial Considerations. </a:t>
            </a:r>
            <a:r>
              <a:rPr lang="en-CA" sz="1600" i="1" dirty="0">
                <a:solidFill>
                  <a:schemeClr val="tx1">
                    <a:lumMod val="95000"/>
                    <a:lumOff val="5000"/>
                  </a:schemeClr>
                </a:solidFill>
                <a:latin typeface="Arial" panose="020B0604020202020204" pitchFamily="34" charset="0"/>
                <a:ea typeface="Calibri"/>
                <a:cs typeface="Arial" panose="020B0604020202020204" pitchFamily="34" charset="0"/>
              </a:rPr>
              <a:t>International Journal of Applied Geospatial Research (IJAGR</a:t>
            </a:r>
            <a:r>
              <a:rPr lang="en-CA" sz="1600" dirty="0">
                <a:solidFill>
                  <a:schemeClr val="tx1">
                    <a:lumMod val="95000"/>
                    <a:lumOff val="5000"/>
                  </a:schemeClr>
                </a:solidFill>
                <a:latin typeface="Arial" panose="020B0604020202020204" pitchFamily="34" charset="0"/>
                <a:ea typeface="Calibri"/>
                <a:cs typeface="Arial" panose="020B0604020202020204" pitchFamily="34" charset="0"/>
              </a:rPr>
              <a:t>), Vol.7, No. 1, 69-86.</a:t>
            </a:r>
          </a:p>
          <a:p>
            <a:pPr>
              <a:lnSpc>
                <a:spcPct val="115000"/>
              </a:lnSpc>
              <a:spcAft>
                <a:spcPts val="1000"/>
              </a:spcAft>
            </a:pPr>
            <a:endParaRPr lang="en-CA" b="1" dirty="0">
              <a:ea typeface="Calibri"/>
              <a:cs typeface="Times New Roman"/>
            </a:endParaRPr>
          </a:p>
        </p:txBody>
      </p:sp>
      <p:sp>
        <p:nvSpPr>
          <p:cNvPr id="23"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4"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spTree>
    <p:extLst>
      <p:ext uri="{BB962C8B-B14F-4D97-AF65-F5344CB8AC3E}">
        <p14:creationId xmlns:p14="http://schemas.microsoft.com/office/powerpoint/2010/main" val="295200357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48213" y="1720487"/>
            <a:ext cx="8998132" cy="523220"/>
          </a:xfrm>
          <a:prstGeom prst="rect">
            <a:avLst/>
          </a:prstGeom>
          <a:noFill/>
        </p:spPr>
        <p:txBody>
          <a:bodyPr wrap="square" rtlCol="0">
            <a:spAutoFit/>
          </a:bodyPr>
          <a:lstStyle/>
          <a:p>
            <a:pPr algn="ctr"/>
            <a:r>
              <a:rPr lang="en-CA" sz="2800" b="1" dirty="0">
                <a:solidFill>
                  <a:srgbClr val="107610"/>
                </a:solidFill>
                <a:latin typeface="Arial" panose="020B0604020202020204" pitchFamily="34" charset="0"/>
                <a:cs typeface="Arial" panose="020B0604020202020204" pitchFamily="34" charset="0"/>
              </a:rPr>
              <a:t>Participant Bio-Notes</a:t>
            </a:r>
            <a:endParaRPr lang="en-CA" sz="2800" dirty="0">
              <a:solidFill>
                <a:srgbClr val="107610"/>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15</a:t>
            </a:r>
            <a:endParaRPr lang="en-CA" sz="1400" dirty="0">
              <a:solidFill>
                <a:schemeClr val="tx1">
                  <a:lumMod val="65000"/>
                </a:schemeClr>
              </a:solidFill>
              <a:latin typeface="Arial Narrow" pitchFamily="34" charset="0"/>
            </a:endParaRP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19" name="TextBox 18"/>
          <p:cNvSpPr txBox="1"/>
          <p:nvPr/>
        </p:nvSpPr>
        <p:spPr>
          <a:xfrm>
            <a:off x="1580054" y="2572839"/>
            <a:ext cx="8972551" cy="2104807"/>
          </a:xfrm>
          <a:prstGeom prst="rect">
            <a:avLst/>
          </a:prstGeom>
          <a:noFill/>
        </p:spPr>
        <p:txBody>
          <a:bodyPr wrap="square" rtlCol="0">
            <a:spAutoFit/>
          </a:bodyPr>
          <a:lstStyle/>
          <a:p>
            <a:pPr>
              <a:lnSpc>
                <a:spcPct val="115000"/>
              </a:lnSpc>
              <a:spcAft>
                <a:spcPts val="1000"/>
              </a:spcAft>
            </a:pPr>
            <a:r>
              <a:rPr lang="en-CA" b="1" dirty="0">
                <a:ea typeface="Calibri"/>
                <a:cs typeface="Times New Roman"/>
              </a:rPr>
              <a:t>The bio-notes introduce participants, and outline aspects of their expertise and experience which are pertinent to the seminar on Taking GIS Retrospective to the Federal Level</a:t>
            </a:r>
            <a:r>
              <a:rPr lang="en-CA" dirty="0">
                <a:ea typeface="Calibri"/>
                <a:cs typeface="Times New Roman"/>
              </a:rPr>
              <a:t>. Readers interested in more detailed career information about the seminar chair and presenters, and especially the paths which they took leading to the seminar, are invited to follow the links provided in the respective presentations.   </a:t>
            </a:r>
            <a:endParaRPr lang="en-CA" sz="1600" dirty="0">
              <a:ea typeface="Calibri"/>
              <a:cs typeface="Times New Roman"/>
            </a:endParaRPr>
          </a:p>
          <a:p>
            <a:pPr>
              <a:lnSpc>
                <a:spcPct val="115000"/>
              </a:lnSpc>
              <a:spcAft>
                <a:spcPts val="1000"/>
              </a:spcAft>
            </a:pPr>
            <a:endParaRPr lang="en-CA" b="1" dirty="0">
              <a:ea typeface="Calibri"/>
              <a:cs typeface="Times New Roman"/>
            </a:endParaRPr>
          </a:p>
        </p:txBody>
      </p:sp>
      <p:sp>
        <p:nvSpPr>
          <p:cNvPr id="23"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4"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spTree>
    <p:extLst>
      <p:ext uri="{BB962C8B-B14F-4D97-AF65-F5344CB8AC3E}">
        <p14:creationId xmlns:p14="http://schemas.microsoft.com/office/powerpoint/2010/main" val="307157742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48213" y="1720487"/>
            <a:ext cx="8998132" cy="523220"/>
          </a:xfrm>
          <a:prstGeom prst="rect">
            <a:avLst/>
          </a:prstGeom>
          <a:noFill/>
        </p:spPr>
        <p:txBody>
          <a:bodyPr wrap="square" rtlCol="0">
            <a:spAutoFit/>
          </a:bodyPr>
          <a:lstStyle/>
          <a:p>
            <a:pPr algn="ctr"/>
            <a:r>
              <a:rPr lang="en-CA" sz="2800" b="1" dirty="0">
                <a:solidFill>
                  <a:srgbClr val="107610"/>
                </a:solidFill>
                <a:latin typeface="Arial" panose="020B0604020202020204" pitchFamily="34" charset="0"/>
                <a:cs typeface="Arial" panose="020B0604020202020204" pitchFamily="34" charset="0"/>
              </a:rPr>
              <a:t>Acknowledgements</a:t>
            </a:r>
            <a:endParaRPr lang="en-CA" sz="2800" dirty="0">
              <a:solidFill>
                <a:srgbClr val="107610"/>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1</a:t>
            </a:r>
            <a:r>
              <a:rPr lang="en-CA" sz="1400" dirty="0">
                <a:solidFill>
                  <a:schemeClr val="tx1">
                    <a:lumMod val="65000"/>
                  </a:schemeClr>
                </a:solidFill>
                <a:latin typeface="Arial Narrow" pitchFamily="34" charset="0"/>
              </a:rPr>
              <a:t>6</a:t>
            </a: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19" name="TextBox 18"/>
          <p:cNvSpPr txBox="1"/>
          <p:nvPr/>
        </p:nvSpPr>
        <p:spPr>
          <a:xfrm>
            <a:off x="1580054" y="2572839"/>
            <a:ext cx="8972551" cy="3724609"/>
          </a:xfrm>
          <a:prstGeom prst="rect">
            <a:avLst/>
          </a:prstGeom>
          <a:noFill/>
        </p:spPr>
        <p:txBody>
          <a:bodyPr wrap="square" rtlCol="0">
            <a:spAutoFit/>
          </a:bodyPr>
          <a:lstStyle/>
          <a:p>
            <a:pPr>
              <a:lnSpc>
                <a:spcPct val="115000"/>
              </a:lnSpc>
              <a:spcAft>
                <a:spcPts val="1000"/>
              </a:spcAft>
            </a:pPr>
            <a:r>
              <a:rPr lang="en-CA" dirty="0">
                <a:ea typeface="Calibri"/>
                <a:cs typeface="Times New Roman"/>
              </a:rPr>
              <a:t>Financial and logistical support by Esri is gratefully acknowledged, and I am pleased to thank the following individuals for their ideas, guidance, and  support in discussions with agencies and presenters: </a:t>
            </a:r>
            <a:r>
              <a:rPr lang="en-CA" b="1" dirty="0">
                <a:ea typeface="Calibri"/>
                <a:cs typeface="Times New Roman"/>
              </a:rPr>
              <a:t>Jack Dangermond, Bill </a:t>
            </a:r>
            <a:r>
              <a:rPr lang="en-CA" b="1" dirty="0" err="1">
                <a:ea typeface="Calibri"/>
                <a:cs typeface="Times New Roman"/>
              </a:rPr>
              <a:t>Derrenbacher</a:t>
            </a:r>
            <a:r>
              <a:rPr lang="en-CA" b="1" dirty="0">
                <a:ea typeface="Calibri"/>
                <a:cs typeface="Times New Roman"/>
              </a:rPr>
              <a:t>, Heather </a:t>
            </a:r>
            <a:r>
              <a:rPr lang="en-CA" b="1" dirty="0" err="1">
                <a:ea typeface="Calibri"/>
                <a:cs typeface="Times New Roman"/>
              </a:rPr>
              <a:t>Guglielmo</a:t>
            </a:r>
            <a:r>
              <a:rPr lang="en-CA" b="1" dirty="0">
                <a:ea typeface="Calibri"/>
                <a:cs typeface="Times New Roman"/>
              </a:rPr>
              <a:t>, Thomas Gibbs, Jeff Peters, Bill Sheridan, </a:t>
            </a:r>
            <a:r>
              <a:rPr lang="en-CA" b="1" dirty="0" smtClean="0">
                <a:ea typeface="Calibri"/>
                <a:cs typeface="Times New Roman"/>
              </a:rPr>
              <a:t>Tom Smedley, and </a:t>
            </a:r>
            <a:r>
              <a:rPr lang="en-CA" b="1" dirty="0">
                <a:ea typeface="Calibri"/>
                <a:cs typeface="Times New Roman"/>
              </a:rPr>
              <a:t>Stephen Zahniser </a:t>
            </a:r>
            <a:r>
              <a:rPr lang="en-CA" dirty="0">
                <a:ea typeface="Calibri"/>
                <a:cs typeface="Times New Roman"/>
              </a:rPr>
              <a:t>from Esri; </a:t>
            </a:r>
            <a:r>
              <a:rPr lang="en-CA" b="1" dirty="0">
                <a:ea typeface="Calibri"/>
                <a:cs typeface="Times New Roman"/>
              </a:rPr>
              <a:t>Gordon Plunkett</a:t>
            </a:r>
            <a:r>
              <a:rPr lang="en-CA" dirty="0">
                <a:ea typeface="Calibri"/>
                <a:cs typeface="Times New Roman"/>
              </a:rPr>
              <a:t> from Esri Canada; and </a:t>
            </a:r>
            <a:r>
              <a:rPr lang="en-CA" b="1" dirty="0">
                <a:ea typeface="Calibri"/>
                <a:cs typeface="Times New Roman"/>
              </a:rPr>
              <a:t>Wendy Nelson</a:t>
            </a:r>
            <a:r>
              <a:rPr lang="en-CA" dirty="0">
                <a:ea typeface="Calibri"/>
                <a:cs typeface="Times New Roman"/>
              </a:rPr>
              <a:t> from URISA. And, again, I express my appreciation to the </a:t>
            </a:r>
            <a:r>
              <a:rPr lang="en-CA" dirty="0" smtClean="0">
                <a:ea typeface="Calibri"/>
                <a:cs typeface="Times New Roman"/>
              </a:rPr>
              <a:t>presenters </a:t>
            </a:r>
            <a:r>
              <a:rPr lang="en-US" b="1" dirty="0">
                <a:latin typeface="Arial" panose="020B0604020202020204" pitchFamily="34" charset="0"/>
                <a:ea typeface="Calibri"/>
                <a:cs typeface="Arial" panose="020B0604020202020204" pitchFamily="34" charset="0"/>
              </a:rPr>
              <a:t>–</a:t>
            </a:r>
            <a:r>
              <a:rPr lang="en-CA" dirty="0" smtClean="0">
                <a:ea typeface="Calibri"/>
                <a:cs typeface="Times New Roman"/>
              </a:rPr>
              <a:t> </a:t>
            </a:r>
            <a:r>
              <a:rPr lang="en-CA" b="1" dirty="0">
                <a:ea typeface="Calibri"/>
                <a:cs typeface="Times New Roman"/>
              </a:rPr>
              <a:t>Tim Trainor</a:t>
            </a:r>
            <a:r>
              <a:rPr lang="en-CA" dirty="0">
                <a:ea typeface="Calibri"/>
                <a:cs typeface="Times New Roman"/>
              </a:rPr>
              <a:t>, </a:t>
            </a:r>
            <a:r>
              <a:rPr lang="en-CA" b="1" dirty="0" smtClean="0">
                <a:ea typeface="Calibri"/>
                <a:cs typeface="Times New Roman"/>
              </a:rPr>
              <a:t>Dave </a:t>
            </a:r>
            <a:r>
              <a:rPr lang="en-CA" b="1" dirty="0" err="1" smtClean="0">
                <a:ea typeface="Calibri"/>
                <a:cs typeface="Times New Roman"/>
              </a:rPr>
              <a:t>LaBranche</a:t>
            </a:r>
            <a:r>
              <a:rPr lang="en-CA" b="1" dirty="0" smtClean="0">
                <a:ea typeface="Calibri"/>
                <a:cs typeface="Times New Roman"/>
              </a:rPr>
              <a:t>, Emily Wild, and Dan Cole </a:t>
            </a:r>
            <a:r>
              <a:rPr lang="en-US" b="1" dirty="0">
                <a:latin typeface="Arial" panose="020B0604020202020204" pitchFamily="34" charset="0"/>
                <a:ea typeface="Calibri"/>
                <a:cs typeface="Arial" panose="020B0604020202020204" pitchFamily="34" charset="0"/>
              </a:rPr>
              <a:t>–</a:t>
            </a:r>
            <a:r>
              <a:rPr lang="en-CA" b="1" dirty="0" smtClean="0">
                <a:ea typeface="Calibri"/>
                <a:cs typeface="Times New Roman"/>
              </a:rPr>
              <a:t>  </a:t>
            </a:r>
            <a:r>
              <a:rPr lang="en-CA" dirty="0" smtClean="0">
                <a:ea typeface="Calibri"/>
                <a:cs typeface="Times New Roman"/>
              </a:rPr>
              <a:t>for </a:t>
            </a:r>
            <a:r>
              <a:rPr lang="en-CA" dirty="0">
                <a:ea typeface="Calibri"/>
                <a:cs typeface="Times New Roman"/>
              </a:rPr>
              <a:t>their contributions to using the retrospective approach to mine federal agency materials for GIS science and technology nuggets. Finally, thanks to </a:t>
            </a:r>
            <a:r>
              <a:rPr lang="en-CA" b="1" dirty="0">
                <a:ea typeface="Calibri"/>
                <a:cs typeface="Times New Roman"/>
              </a:rPr>
              <a:t>Sam Herold</a:t>
            </a:r>
            <a:r>
              <a:rPr lang="en-CA" dirty="0">
                <a:ea typeface="Calibri"/>
                <a:cs typeface="Times New Roman"/>
              </a:rPr>
              <a:t>, Information Research Board Inc., for preparing the slides.</a:t>
            </a:r>
            <a:endParaRPr lang="en-CA" sz="1600" dirty="0">
              <a:ea typeface="Calibri"/>
              <a:cs typeface="Times New Roman"/>
            </a:endParaRPr>
          </a:p>
          <a:p>
            <a:pPr>
              <a:lnSpc>
                <a:spcPct val="115000"/>
              </a:lnSpc>
              <a:spcAft>
                <a:spcPts val="1000"/>
              </a:spcAft>
            </a:pPr>
            <a:endParaRPr lang="en-CA" b="1" dirty="0">
              <a:ea typeface="Calibri"/>
              <a:cs typeface="Times New Roman"/>
            </a:endParaRPr>
          </a:p>
        </p:txBody>
      </p:sp>
      <p:sp>
        <p:nvSpPr>
          <p:cNvPr id="23"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4"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spTree>
    <p:extLst>
      <p:ext uri="{BB962C8B-B14F-4D97-AF65-F5344CB8AC3E}">
        <p14:creationId xmlns:p14="http://schemas.microsoft.com/office/powerpoint/2010/main" val="406603668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5"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10" name="TextBox 9"/>
          <p:cNvSpPr txBox="1"/>
          <p:nvPr/>
        </p:nvSpPr>
        <p:spPr>
          <a:xfrm>
            <a:off x="12533222" y="339487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91477" y="1701437"/>
            <a:ext cx="8998132" cy="492443"/>
          </a:xfrm>
          <a:prstGeom prst="rect">
            <a:avLst/>
          </a:prstGeom>
          <a:noFill/>
        </p:spPr>
        <p:txBody>
          <a:bodyPr wrap="square" rtlCol="0">
            <a:spAutoFit/>
          </a:bodyPr>
          <a:lstStyle/>
          <a:p>
            <a:pPr algn="ctr"/>
            <a:r>
              <a:rPr lang="en-CA" sz="2600" b="1" dirty="0">
                <a:solidFill>
                  <a:srgbClr val="107610"/>
                </a:solidFill>
                <a:latin typeface="Arial" panose="020B0604020202020204" pitchFamily="34" charset="0"/>
                <a:cs typeface="Arial" panose="020B0604020202020204" pitchFamily="34" charset="0"/>
              </a:rPr>
              <a:t>A Snapshot of the Federal GIS Retrospective </a:t>
            </a:r>
            <a:r>
              <a:rPr lang="en-CA" sz="2600" b="1" dirty="0" smtClean="0">
                <a:solidFill>
                  <a:srgbClr val="107610"/>
                </a:solidFill>
                <a:latin typeface="Arial" panose="020B0604020202020204" pitchFamily="34" charset="0"/>
                <a:cs typeface="Arial" panose="020B0604020202020204" pitchFamily="34" charset="0"/>
              </a:rPr>
              <a:t>Seminar</a:t>
            </a:r>
          </a:p>
        </p:txBody>
      </p:sp>
      <p:sp>
        <p:nvSpPr>
          <p:cNvPr id="11" name="Title 10"/>
          <p:cNvSpPr txBox="1">
            <a:spLocks noGrp="1"/>
          </p:cNvSpPr>
          <p:nvPr>
            <p:ph type="title"/>
          </p:nvPr>
        </p:nvSpPr>
        <p:spPr>
          <a:xfrm>
            <a:off x="111034" y="621662"/>
            <a:ext cx="7691846" cy="400110"/>
          </a:xfrm>
          <a:prstGeom prst="rect">
            <a:avLst/>
          </a:prstGeom>
          <a:noFill/>
        </p:spPr>
        <p:txBody>
          <a:bodyPr wrap="square" rtlCol="0">
            <a:spAutoFit/>
          </a:bodyPr>
          <a:lstStyle/>
          <a:p>
            <a:r>
              <a:rPr lang="en-CA" sz="2600" b="0" dirty="0">
                <a:solidFill>
                  <a:srgbClr val="61C7FF"/>
                </a:solidFill>
                <a:latin typeface="Arial" panose="020B0604020202020204" pitchFamily="34" charset="0"/>
                <a:cs typeface="Arial" panose="020B0604020202020204" pitchFamily="34" charset="0"/>
              </a:rPr>
              <a:t>Taking GIS Retrospective to the Federal Level </a:t>
            </a:r>
            <a:endParaRPr lang="en-CA" sz="2600" b="0" dirty="0" smtClean="0">
              <a:solidFill>
                <a:srgbClr val="61C7FF"/>
              </a:solidFill>
              <a:latin typeface="Arial" pitchFamily="34" charset="0"/>
              <a:cs typeface="Arial" pitchFamily="34" charset="0"/>
            </a:endParaRPr>
          </a:p>
        </p:txBody>
      </p:sp>
      <p:sp>
        <p:nvSpPr>
          <p:cNvPr id="12" name="TextBox 11"/>
          <p:cNvSpPr txBox="1"/>
          <p:nvPr/>
        </p:nvSpPr>
        <p:spPr>
          <a:xfrm>
            <a:off x="1254034" y="2383971"/>
            <a:ext cx="9614263" cy="3500846"/>
          </a:xfrm>
          <a:prstGeom prst="rect">
            <a:avLst/>
          </a:prstGeom>
          <a:noFill/>
          <a:effectLst/>
        </p:spPr>
        <p:txBody>
          <a:bodyPr wrap="square" lIns="0" tIns="0" rIns="0" bIns="0" rtlCol="0">
            <a:noAutofit/>
          </a:bodyPr>
          <a:lstStyle/>
          <a:p>
            <a:pPr>
              <a:lnSpc>
                <a:spcPct val="115000"/>
              </a:lnSpc>
              <a:spcAft>
                <a:spcPts val="1000"/>
              </a:spcAft>
            </a:pPr>
            <a:r>
              <a:rPr lang="en-US" sz="1400" b="1" dirty="0" smtClean="0">
                <a:solidFill>
                  <a:srgbClr val="0070C0"/>
                </a:solidFill>
                <a:latin typeface="Arial" panose="020B0604020202020204" pitchFamily="34" charset="0"/>
                <a:ea typeface="Calibri"/>
                <a:cs typeface="Arial" panose="020B0604020202020204" pitchFamily="34" charset="0"/>
                <a:hlinkClick r:id="rId3"/>
              </a:rPr>
              <a:t>The GIS retrospective project</a:t>
            </a:r>
            <a:r>
              <a:rPr lang="en-US" sz="1400" b="1" dirty="0" smtClean="0">
                <a:solidFill>
                  <a:srgbClr val="0070C0"/>
                </a:solidFill>
                <a:latin typeface="Arial" panose="020B0604020202020204" pitchFamily="34" charset="0"/>
                <a:ea typeface="Calibri"/>
                <a:cs typeface="Arial" panose="020B0604020202020204" pitchFamily="34" charset="0"/>
              </a:rPr>
              <a:t> </a:t>
            </a:r>
            <a:r>
              <a:rPr lang="en-US" sz="1400" dirty="0" smtClean="0">
                <a:latin typeface="Arial" panose="020B0604020202020204" pitchFamily="34" charset="0"/>
                <a:ea typeface="Calibri"/>
                <a:cs typeface="Arial" panose="020B0604020202020204" pitchFamily="34" charset="0"/>
              </a:rPr>
              <a:t>investigates mining government, business, learned, professional organization, and popular (media) literature for GIS ideas, concepts, proposals, designs, and applications that were not acted upon at the time of production, but which could be valuable today as means to advance GIS technology, </a:t>
            </a:r>
            <a:r>
              <a:rPr lang="en-US" sz="1400" dirty="0" err="1" smtClean="0">
                <a:latin typeface="Arial" panose="020B0604020202020204" pitchFamily="34" charset="0"/>
                <a:ea typeface="Calibri"/>
                <a:cs typeface="Arial" panose="020B0604020202020204" pitchFamily="34" charset="0"/>
              </a:rPr>
              <a:t>GIScience</a:t>
            </a:r>
            <a:r>
              <a:rPr lang="en-US" sz="1400" dirty="0" smtClean="0">
                <a:latin typeface="Arial" panose="020B0604020202020204" pitchFamily="34" charset="0"/>
                <a:ea typeface="Calibri"/>
                <a:cs typeface="Arial" panose="020B0604020202020204" pitchFamily="34" charset="0"/>
              </a:rPr>
              <a:t> methodology, and their uses. </a:t>
            </a:r>
            <a:endParaRPr lang="en-CA" sz="1400" dirty="0" smtClean="0">
              <a:latin typeface="Arial" panose="020B0604020202020204" pitchFamily="34" charset="0"/>
              <a:ea typeface="Calibri"/>
              <a:cs typeface="Arial" panose="020B0604020202020204" pitchFamily="34" charset="0"/>
            </a:endParaRPr>
          </a:p>
          <a:p>
            <a:pPr>
              <a:lnSpc>
                <a:spcPct val="115000"/>
              </a:lnSpc>
              <a:spcAft>
                <a:spcPts val="1000"/>
              </a:spcAft>
            </a:pPr>
            <a:r>
              <a:rPr lang="en-US" sz="1400" b="1" dirty="0" smtClean="0">
                <a:latin typeface="Arial" panose="020B0604020202020204" pitchFamily="34" charset="0"/>
                <a:ea typeface="Calibri"/>
                <a:cs typeface="Arial" panose="020B0604020202020204" pitchFamily="34" charset="0"/>
              </a:rPr>
              <a:t>This innovative approach inspires change in how we identify and extract benefits from previous investments in GIS science and technology, and how we ensure that present investments can be mined for high-value findings in future years. </a:t>
            </a:r>
            <a:endParaRPr lang="en-CA" sz="1400" dirty="0" smtClean="0">
              <a:latin typeface="Arial" panose="020B0604020202020204" pitchFamily="34" charset="0"/>
              <a:ea typeface="Calibri"/>
              <a:cs typeface="Arial" panose="020B0604020202020204" pitchFamily="34" charset="0"/>
            </a:endParaRPr>
          </a:p>
          <a:p>
            <a:pPr>
              <a:lnSpc>
                <a:spcPct val="115000"/>
              </a:lnSpc>
              <a:spcAft>
                <a:spcPts val="1000"/>
              </a:spcAft>
            </a:pPr>
            <a:r>
              <a:rPr lang="en-CA" sz="1400" dirty="0" smtClean="0">
                <a:latin typeface="Arial" panose="020B0604020202020204" pitchFamily="34" charset="0"/>
                <a:ea typeface="Calibri"/>
                <a:cs typeface="Arial" panose="020B0604020202020204" pitchFamily="34" charset="0"/>
              </a:rPr>
              <a:t>Taking GIS Retrospective to the Federal Level</a:t>
            </a:r>
            <a:r>
              <a:rPr lang="en-US" sz="1400" dirty="0" smtClean="0">
                <a:latin typeface="Arial" panose="020B0604020202020204" pitchFamily="34" charset="0"/>
                <a:ea typeface="Calibri"/>
                <a:cs typeface="Arial" panose="020B0604020202020204" pitchFamily="34" charset="0"/>
              </a:rPr>
              <a:t> builds on the </a:t>
            </a:r>
            <a:r>
              <a:rPr lang="en-US" sz="1400" b="1" i="1" dirty="0" smtClean="0">
                <a:solidFill>
                  <a:srgbClr val="0070C0"/>
                </a:solidFill>
                <a:latin typeface="Arial" panose="020B0604020202020204" pitchFamily="34" charset="0"/>
                <a:ea typeface="Calibri"/>
                <a:cs typeface="Arial" panose="020B0604020202020204" pitchFamily="34" charset="0"/>
                <a:hlinkClick r:id="rId3"/>
              </a:rPr>
              <a:t>AutoCarto Six Retrospective</a:t>
            </a:r>
            <a:r>
              <a:rPr lang="en-US" sz="1400" b="1" i="1" dirty="0" smtClean="0">
                <a:solidFill>
                  <a:srgbClr val="0070C0"/>
                </a:solidFill>
                <a:latin typeface="Arial" panose="020B0604020202020204" pitchFamily="34" charset="0"/>
                <a:ea typeface="Calibri"/>
                <a:cs typeface="Arial" panose="020B0604020202020204" pitchFamily="34" charset="0"/>
              </a:rPr>
              <a:t> </a:t>
            </a:r>
            <a:r>
              <a:rPr lang="en-US" sz="1400" dirty="0" smtClean="0">
                <a:latin typeface="Arial" panose="020B0604020202020204" pitchFamily="34" charset="0"/>
                <a:ea typeface="Calibri"/>
                <a:cs typeface="Arial" panose="020B0604020202020204" pitchFamily="34" charset="0"/>
              </a:rPr>
              <a:t>project in 2013, and the </a:t>
            </a:r>
            <a:r>
              <a:rPr lang="en-US" sz="1400" b="1" dirty="0" smtClean="0">
                <a:solidFill>
                  <a:srgbClr val="0070C0"/>
                </a:solidFill>
                <a:latin typeface="Arial" panose="020B0604020202020204" pitchFamily="34" charset="0"/>
                <a:ea typeface="Calibri"/>
                <a:cs typeface="Arial" panose="020B0604020202020204" pitchFamily="34" charset="0"/>
                <a:hlinkClick r:id="rId3"/>
              </a:rPr>
              <a:t>GIS Retrospective Colloquium</a:t>
            </a:r>
            <a:r>
              <a:rPr lang="en-US" sz="1400" b="1" dirty="0" smtClean="0">
                <a:solidFill>
                  <a:srgbClr val="0070C0"/>
                </a:solidFill>
                <a:latin typeface="Arial" panose="020B0604020202020204" pitchFamily="34" charset="0"/>
                <a:ea typeface="Calibri"/>
                <a:cs typeface="Arial" panose="020B0604020202020204" pitchFamily="34" charset="0"/>
              </a:rPr>
              <a:t> </a:t>
            </a:r>
            <a:r>
              <a:rPr lang="en-US" sz="1400" dirty="0" smtClean="0">
                <a:latin typeface="Arial" panose="020B0604020202020204" pitchFamily="34" charset="0"/>
                <a:ea typeface="Calibri"/>
                <a:cs typeface="Arial" panose="020B0604020202020204" pitchFamily="34" charset="0"/>
              </a:rPr>
              <a:t>at Esri in February 2015.</a:t>
            </a:r>
            <a:endParaRPr lang="en-CA" sz="1400" dirty="0" smtClean="0">
              <a:latin typeface="Arial" panose="020B0604020202020204" pitchFamily="34" charset="0"/>
              <a:ea typeface="Calibri"/>
              <a:cs typeface="Arial" panose="020B0604020202020204" pitchFamily="34" charset="0"/>
            </a:endParaRPr>
          </a:p>
          <a:p>
            <a:pPr>
              <a:lnSpc>
                <a:spcPct val="115000"/>
              </a:lnSpc>
              <a:spcAft>
                <a:spcPts val="1000"/>
              </a:spcAft>
            </a:pPr>
            <a:r>
              <a:rPr lang="en-US" sz="1400" b="1" dirty="0" smtClean="0">
                <a:latin typeface="Arial" panose="020B0604020202020204" pitchFamily="34" charset="0"/>
                <a:ea typeface="Calibri"/>
                <a:cs typeface="Arial" panose="020B0604020202020204" pitchFamily="34" charset="0"/>
              </a:rPr>
              <a:t>Presentations by leading-edge agencies – Census Bureau, Department of </a:t>
            </a:r>
            <a:r>
              <a:rPr lang="en-US" sz="1400" b="1" dirty="0" smtClean="0">
                <a:latin typeface="Arial" panose="020B0604020202020204" pitchFamily="34" charset="0"/>
                <a:ea typeface="Calibri"/>
                <a:cs typeface="Arial" panose="020B0604020202020204" pitchFamily="34" charset="0"/>
              </a:rPr>
              <a:t>Defense</a:t>
            </a:r>
            <a:r>
              <a:rPr lang="en-US" sz="1400" b="1" dirty="0" smtClean="0">
                <a:latin typeface="Arial" panose="020B0604020202020204" pitchFamily="34" charset="0"/>
                <a:ea typeface="Calibri"/>
                <a:cs typeface="Arial" panose="020B0604020202020204" pitchFamily="34" charset="0"/>
              </a:rPr>
              <a:t>, Geological Survey, and Smithsonian Institution – discuss why and how to mine federal agency materials for high-value GIS and </a:t>
            </a:r>
            <a:r>
              <a:rPr lang="en-US" sz="1400" b="1" dirty="0" err="1" smtClean="0">
                <a:latin typeface="Arial" panose="020B0604020202020204" pitchFamily="34" charset="0"/>
                <a:ea typeface="Calibri"/>
                <a:cs typeface="Arial" panose="020B0604020202020204" pitchFamily="34" charset="0"/>
              </a:rPr>
              <a:t>GIScience</a:t>
            </a:r>
            <a:r>
              <a:rPr lang="en-US" sz="1400" b="1" dirty="0" smtClean="0">
                <a:latin typeface="Arial" panose="020B0604020202020204" pitchFamily="34" charset="0"/>
                <a:ea typeface="Calibri"/>
                <a:cs typeface="Arial" panose="020B0604020202020204" pitchFamily="34" charset="0"/>
              </a:rPr>
              <a:t> findings, and provide guidelines for innovative retrospective activities by other government agencies, business, professional organizations, and academic researchers.</a:t>
            </a:r>
            <a:endParaRPr lang="en-CA" sz="1400" dirty="0">
              <a:latin typeface="Arial" panose="020B0604020202020204" pitchFamily="34" charset="0"/>
              <a:ea typeface="Calibri"/>
              <a:cs typeface="Arial" panose="020B0604020202020204" pitchFamily="34" charset="0"/>
            </a:endParaRPr>
          </a:p>
        </p:txBody>
      </p:sp>
      <p:pic>
        <p:nvPicPr>
          <p:cNvPr id="13" name="Picture 12" descr="Wellar Consulting Logo.png"/>
          <p:cNvPicPr>
            <a:picLocks noChangeAspect="1"/>
          </p:cNvPicPr>
          <p:nvPr/>
        </p:nvPicPr>
        <p:blipFill>
          <a:blip r:embed="rId4"/>
          <a:stretch>
            <a:fillRect/>
          </a:stretch>
        </p:blipFill>
        <p:spPr>
          <a:xfrm>
            <a:off x="10284823" y="6310805"/>
            <a:ext cx="1779042" cy="425269"/>
          </a:xfrm>
          <a:prstGeom prst="rect">
            <a:avLst/>
          </a:prstGeom>
        </p:spPr>
      </p:pic>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2</a:t>
            </a:r>
            <a:endParaRPr lang="en-CA" sz="1400" dirty="0">
              <a:solidFill>
                <a:schemeClr val="tx1">
                  <a:lumMod val="65000"/>
                </a:schemeClr>
              </a:solidFill>
              <a:latin typeface="Arial Narrow" pitchFamily="34" charset="0"/>
            </a:endParaRPr>
          </a:p>
        </p:txBody>
      </p:sp>
      <p:sp>
        <p:nvSpPr>
          <p:cNvPr id="14"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8"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9" name="Rectangle 18"/>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0"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5" name="Picture 14" descr="NGSL16 Right Side.png"/>
          <p:cNvPicPr>
            <a:picLocks noChangeAspect="1"/>
          </p:cNvPicPr>
          <p:nvPr/>
        </p:nvPicPr>
        <p:blipFill rotWithShape="1">
          <a:blip r:embed="rId5">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Tree>
    <p:extLst>
      <p:ext uri="{BB962C8B-B14F-4D97-AF65-F5344CB8AC3E}">
        <p14:creationId xmlns:p14="http://schemas.microsoft.com/office/powerpoint/2010/main" val="265248934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10" name="TextBox 9"/>
          <p:cNvSpPr txBox="1"/>
          <p:nvPr/>
        </p:nvSpPr>
        <p:spPr>
          <a:xfrm>
            <a:off x="12533222" y="339487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91477" y="1720487"/>
            <a:ext cx="8998132" cy="523220"/>
          </a:xfrm>
          <a:prstGeom prst="rect">
            <a:avLst/>
          </a:prstGeom>
          <a:noFill/>
        </p:spPr>
        <p:txBody>
          <a:bodyPr wrap="square" rtlCol="0">
            <a:spAutoFit/>
          </a:bodyPr>
          <a:lstStyle/>
          <a:p>
            <a:pPr algn="ctr"/>
            <a:r>
              <a:rPr lang="en-CA" sz="2800" b="1" dirty="0" smtClean="0">
                <a:solidFill>
                  <a:srgbClr val="107610"/>
                </a:solidFill>
                <a:latin typeface="Arial" panose="020B0604020202020204" pitchFamily="34" charset="0"/>
                <a:cs typeface="Arial" panose="020B0604020202020204" pitchFamily="34" charset="0"/>
              </a:rPr>
              <a:t>Initial Insights from Four Core Agencies</a:t>
            </a:r>
            <a:endParaRPr lang="en-CA" sz="2800" dirty="0" smtClean="0">
              <a:solidFill>
                <a:srgbClr val="107610"/>
              </a:solidFill>
              <a:latin typeface="Arial" pitchFamily="34" charset="0"/>
              <a:cs typeface="Arial" pitchFamily="34" charset="0"/>
            </a:endParaRPr>
          </a:p>
        </p:txBody>
      </p:sp>
      <p:sp>
        <p:nvSpPr>
          <p:cNvPr id="12" name="TextBox 11"/>
          <p:cNvSpPr txBox="1"/>
          <p:nvPr/>
        </p:nvSpPr>
        <p:spPr>
          <a:xfrm>
            <a:off x="1254034" y="2307771"/>
            <a:ext cx="9614263" cy="3500846"/>
          </a:xfrm>
          <a:prstGeom prst="rect">
            <a:avLst/>
          </a:prstGeom>
          <a:noFill/>
          <a:effectLst/>
        </p:spPr>
        <p:txBody>
          <a:bodyPr wrap="square" lIns="0" tIns="0" rIns="0" bIns="0" rtlCol="0">
            <a:noAutofit/>
          </a:bodyPr>
          <a:lstStyle/>
          <a:p>
            <a:pPr>
              <a:lnSpc>
                <a:spcPct val="115000"/>
              </a:lnSpc>
              <a:spcAft>
                <a:spcPts val="1000"/>
              </a:spcAft>
            </a:pPr>
            <a:endParaRPr lang="en-CA" sz="1400" dirty="0">
              <a:latin typeface="Arial" panose="020B0604020202020204" pitchFamily="34" charset="0"/>
              <a:ea typeface="Calibri"/>
              <a:cs typeface="Arial" panose="020B0604020202020204"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3</a:t>
            </a:r>
            <a:endParaRPr lang="en-CA" sz="1400" dirty="0">
              <a:solidFill>
                <a:schemeClr val="tx1">
                  <a:lumMod val="65000"/>
                </a:schemeClr>
              </a:solidFill>
              <a:latin typeface="Arial Narrow" pitchFamily="34" charset="0"/>
            </a:endParaRPr>
          </a:p>
        </p:txBody>
      </p:sp>
      <p:sp>
        <p:nvSpPr>
          <p:cNvPr id="20" name="TextBox 19"/>
          <p:cNvSpPr txBox="1"/>
          <p:nvPr/>
        </p:nvSpPr>
        <p:spPr>
          <a:xfrm>
            <a:off x="1440611" y="2530608"/>
            <a:ext cx="9427686" cy="4108817"/>
          </a:xfrm>
          <a:prstGeom prst="rect">
            <a:avLst/>
          </a:prstGeom>
          <a:noFill/>
        </p:spPr>
        <p:txBody>
          <a:bodyPr wrap="square" rtlCol="0">
            <a:spAutoFit/>
          </a:bodyPr>
          <a:lstStyle/>
          <a:p>
            <a:r>
              <a:rPr lang="en-CA" b="1" dirty="0" smtClean="0"/>
              <a:t>Tim </a:t>
            </a:r>
            <a:r>
              <a:rPr lang="en-CA" b="1" dirty="0" err="1" smtClean="0"/>
              <a:t>Trainor</a:t>
            </a:r>
            <a:r>
              <a:rPr lang="en-CA" dirty="0" smtClean="0"/>
              <a:t>, Chief, Geography Division U.S. Census Bureau.</a:t>
            </a:r>
          </a:p>
          <a:p>
            <a:r>
              <a:rPr lang="en-CA" i="1" dirty="0" smtClean="0"/>
              <a:t>“The Role of Federal Agencies in Directing the Geospatial Research Agenda: Plans for the 2020 Census and Beyond”</a:t>
            </a:r>
          </a:p>
          <a:p>
            <a:r>
              <a:rPr lang="en-CA" dirty="0" smtClean="0"/>
              <a:t> </a:t>
            </a:r>
          </a:p>
          <a:p>
            <a:r>
              <a:rPr lang="en-CA" b="1" dirty="0" smtClean="0"/>
              <a:t>Dave </a:t>
            </a:r>
            <a:r>
              <a:rPr lang="en-CA" b="1" dirty="0" err="1" smtClean="0"/>
              <a:t>LaBranche</a:t>
            </a:r>
            <a:r>
              <a:rPr lang="en-CA" dirty="0" smtClean="0"/>
              <a:t>, Geospatial Information Officer, Office of the Assistant Secretary of </a:t>
            </a:r>
            <a:r>
              <a:rPr lang="en-CA" dirty="0" err="1" smtClean="0"/>
              <a:t>Defense</a:t>
            </a:r>
            <a:r>
              <a:rPr lang="en-CA" dirty="0" smtClean="0"/>
              <a:t> for Energy, Installations and Environment.</a:t>
            </a:r>
          </a:p>
          <a:p>
            <a:r>
              <a:rPr lang="en-CA" i="1" dirty="0" smtClean="0"/>
              <a:t>“In God We Trust, All Others Must Bring Data”  </a:t>
            </a:r>
          </a:p>
          <a:p>
            <a:r>
              <a:rPr lang="en-CA" dirty="0" smtClean="0"/>
              <a:t> </a:t>
            </a:r>
          </a:p>
          <a:p>
            <a:r>
              <a:rPr lang="en-CA" b="1" dirty="0" smtClean="0"/>
              <a:t>Emily Wild</a:t>
            </a:r>
            <a:r>
              <a:rPr lang="en-CA" dirty="0" smtClean="0"/>
              <a:t>, Librarian, U.S. Geological Survey.</a:t>
            </a:r>
          </a:p>
          <a:p>
            <a:r>
              <a:rPr lang="en-CA" i="1" dirty="0" smtClean="0"/>
              <a:t>“Drilling through USGS Library Materials for GIS Nuggets”</a:t>
            </a:r>
          </a:p>
          <a:p>
            <a:r>
              <a:rPr lang="en-CA" dirty="0" smtClean="0"/>
              <a:t> </a:t>
            </a:r>
          </a:p>
          <a:p>
            <a:r>
              <a:rPr lang="en-CA" b="1" dirty="0" smtClean="0"/>
              <a:t>Dan Cole</a:t>
            </a:r>
            <a:r>
              <a:rPr lang="en-CA" dirty="0" smtClean="0"/>
              <a:t>, GIS Coordinator and Chief Cartographer, Smithsonian Institution.</a:t>
            </a:r>
            <a:endParaRPr lang="en-US" dirty="0" smtClean="0"/>
          </a:p>
          <a:p>
            <a:r>
              <a:rPr lang="en-US" i="1" dirty="0" smtClean="0"/>
              <a:t>“Incorporating Museum Collections into GIS Research”</a:t>
            </a:r>
            <a:endParaRPr lang="en-CA" i="1" dirty="0" smtClean="0"/>
          </a:p>
          <a:p>
            <a:pPr algn="just">
              <a:lnSpc>
                <a:spcPct val="150000"/>
              </a:lnSpc>
            </a:pPr>
            <a:endParaRPr lang="en-CA" dirty="0">
              <a:latin typeface="Arial" pitchFamily="34" charset="0"/>
              <a:cs typeface="Arial" pitchFamily="34" charset="0"/>
            </a:endParaRP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23"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6" name="Title 10"/>
          <p:cNvSpPr txBox="1">
            <a:spLocks/>
          </p:cNvSpPr>
          <p:nvPr/>
        </p:nvSpPr>
        <p:spPr>
          <a:xfrm>
            <a:off x="111034" y="621662"/>
            <a:ext cx="7691846" cy="400110"/>
          </a:xfrm>
          <a:prstGeom prst="rect">
            <a:avLst/>
          </a:prstGeom>
          <a:noFill/>
        </p:spPr>
        <p:txBody>
          <a:bodyPr vert="horz" wrap="square" lIns="0" tIns="0" rIns="0" bIns="0" rtlCol="0" anchor="t">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600" b="0" i="0" u="none" strike="noStrike" kern="1200" cap="none" spc="0" normalizeH="0" baseline="0" noProof="0" smtClean="0">
                <a:ln>
                  <a:noFill/>
                </a:ln>
                <a:solidFill>
                  <a:srgbClr val="61C7FF"/>
                </a:solidFill>
                <a:effectLst/>
                <a:uLnTx/>
                <a:uFillTx/>
                <a:latin typeface="Arial" panose="020B0604020202020204" pitchFamily="34" charset="0"/>
                <a:ea typeface="+mj-ea"/>
                <a:cs typeface="Arial" panose="020B0604020202020204" pitchFamily="34" charset="0"/>
              </a:rPr>
              <a:t>Taking GIS Retrospective to the Federal Level </a:t>
            </a:r>
            <a:endParaRPr kumimoji="0" lang="en-CA" sz="2600" b="0" i="0" u="none" strike="noStrike" kern="1200" cap="none" spc="0" normalizeH="0" baseline="0" noProof="0" dirty="0" smtClean="0">
              <a:ln>
                <a:noFill/>
              </a:ln>
              <a:solidFill>
                <a:srgbClr val="61C7FF"/>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65248934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19"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10" name="TextBox 9"/>
          <p:cNvSpPr txBox="1"/>
          <p:nvPr/>
        </p:nvSpPr>
        <p:spPr>
          <a:xfrm>
            <a:off x="12533222" y="339487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91477" y="1720487"/>
            <a:ext cx="8998132" cy="523220"/>
          </a:xfrm>
          <a:prstGeom prst="rect">
            <a:avLst/>
          </a:prstGeom>
          <a:noFill/>
        </p:spPr>
        <p:txBody>
          <a:bodyPr wrap="square" rtlCol="0">
            <a:spAutoFit/>
          </a:bodyPr>
          <a:lstStyle/>
          <a:p>
            <a:pPr algn="ctr"/>
            <a:r>
              <a:rPr lang="en-CA" sz="2800" b="1" dirty="0">
                <a:solidFill>
                  <a:srgbClr val="107610"/>
                </a:solidFill>
                <a:latin typeface="Arial" panose="020B0604020202020204" pitchFamily="34" charset="0"/>
                <a:cs typeface="Arial" panose="020B0604020202020204" pitchFamily="34" charset="0"/>
              </a:rPr>
              <a:t>Origins of Using the GIS Retrospective Approach</a:t>
            </a:r>
            <a:endParaRPr lang="en-CA" sz="2800" dirty="0">
              <a:solidFill>
                <a:srgbClr val="107610"/>
              </a:solidFill>
              <a:latin typeface="Arial" pitchFamily="34" charset="0"/>
              <a:cs typeface="Arial" pitchFamily="34" charset="0"/>
            </a:endParaRPr>
          </a:p>
        </p:txBody>
      </p:sp>
      <p:sp>
        <p:nvSpPr>
          <p:cNvPr id="11"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4</a:t>
            </a:r>
            <a:endParaRPr lang="en-CA" sz="1400" dirty="0">
              <a:solidFill>
                <a:schemeClr val="tx1">
                  <a:lumMod val="65000"/>
                </a:schemeClr>
              </a:solidFill>
              <a:latin typeface="Arial Narrow" pitchFamily="34" charset="0"/>
            </a:endParaRPr>
          </a:p>
        </p:txBody>
      </p:sp>
      <p:sp>
        <p:nvSpPr>
          <p:cNvPr id="20" name="TextBox 19"/>
          <p:cNvSpPr txBox="1"/>
          <p:nvPr/>
        </p:nvSpPr>
        <p:spPr>
          <a:xfrm>
            <a:off x="2213573" y="2629989"/>
            <a:ext cx="7759102" cy="2003625"/>
          </a:xfrm>
          <a:prstGeom prst="rect">
            <a:avLst/>
          </a:prstGeom>
          <a:noFill/>
        </p:spPr>
        <p:txBody>
          <a:bodyPr wrap="square" rtlCol="0">
            <a:spAutoFit/>
          </a:bodyPr>
          <a:lstStyle/>
          <a:p>
            <a:pPr algn="just">
              <a:lnSpc>
                <a:spcPct val="115000"/>
              </a:lnSpc>
              <a:spcAft>
                <a:spcPts val="1000"/>
              </a:spcAft>
            </a:pPr>
            <a:r>
              <a:rPr lang="en-CA" b="1" dirty="0">
                <a:ea typeface="Calibri"/>
                <a:cs typeface="Times New Roman"/>
              </a:rPr>
              <a:t>Recent experiences with commemorative assignments, and discussions with deep contributors to GIS technology and </a:t>
            </a:r>
            <a:r>
              <a:rPr lang="en-CA" b="1" dirty="0" err="1">
                <a:ea typeface="Calibri"/>
                <a:cs typeface="Times New Roman"/>
              </a:rPr>
              <a:t>GIScience</a:t>
            </a:r>
            <a:r>
              <a:rPr lang="en-CA" b="1" dirty="0">
                <a:ea typeface="Calibri"/>
                <a:cs typeface="Times New Roman"/>
              </a:rPr>
              <a:t> methodology, advocate that the GIS and </a:t>
            </a:r>
            <a:r>
              <a:rPr lang="en-CA" b="1" dirty="0" err="1">
                <a:ea typeface="Calibri"/>
                <a:cs typeface="Times New Roman"/>
              </a:rPr>
              <a:t>GIScience</a:t>
            </a:r>
            <a:r>
              <a:rPr lang="en-CA" b="1" dirty="0">
                <a:ea typeface="Calibri"/>
                <a:cs typeface="Times New Roman"/>
              </a:rPr>
              <a:t> community undertake innovative applied research projects which use the retrospective approach to mine the literature for </a:t>
            </a:r>
            <a:r>
              <a:rPr lang="en-CA" b="1" u="sng" dirty="0">
                <a:ea typeface="Calibri"/>
                <a:cs typeface="Times New Roman"/>
              </a:rPr>
              <a:t>high-value findings</a:t>
            </a:r>
            <a:r>
              <a:rPr lang="en-CA" b="1" dirty="0">
                <a:ea typeface="Calibri"/>
                <a:cs typeface="Times New Roman"/>
              </a:rPr>
              <a:t> about GIS (and </a:t>
            </a:r>
            <a:r>
              <a:rPr lang="en-CA" b="1" dirty="0" err="1">
                <a:ea typeface="Calibri"/>
                <a:cs typeface="Times New Roman"/>
              </a:rPr>
              <a:t>GIScience</a:t>
            </a:r>
            <a:r>
              <a:rPr lang="en-CA" b="1" dirty="0">
                <a:ea typeface="Calibri"/>
                <a:cs typeface="Times New Roman"/>
              </a:rPr>
              <a:t>) that could be termed “nuggets</a:t>
            </a:r>
            <a:r>
              <a:rPr lang="en-CA" b="1" dirty="0" smtClean="0">
                <a:ea typeface="Calibri"/>
                <a:cs typeface="Times New Roman"/>
              </a:rPr>
              <a:t>”.</a:t>
            </a:r>
            <a:endParaRPr lang="en-CA" b="1" dirty="0">
              <a:ea typeface="Calibri"/>
              <a:cs typeface="Times New Roman"/>
            </a:endParaRP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Tree>
    <p:extLst>
      <p:ext uri="{BB962C8B-B14F-4D97-AF65-F5344CB8AC3E}">
        <p14:creationId xmlns:p14="http://schemas.microsoft.com/office/powerpoint/2010/main" val="295025565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10" name="TextBox 9"/>
          <p:cNvSpPr txBox="1"/>
          <p:nvPr/>
        </p:nvSpPr>
        <p:spPr>
          <a:xfrm>
            <a:off x="12533222" y="339487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91477" y="1720487"/>
            <a:ext cx="8998132" cy="954107"/>
          </a:xfrm>
          <a:prstGeom prst="rect">
            <a:avLst/>
          </a:prstGeom>
          <a:noFill/>
        </p:spPr>
        <p:txBody>
          <a:bodyPr wrap="square" rtlCol="0">
            <a:spAutoFit/>
          </a:bodyPr>
          <a:lstStyle/>
          <a:p>
            <a:pPr algn="ctr"/>
            <a:r>
              <a:rPr lang="en-CA" sz="2800" b="1" dirty="0">
                <a:solidFill>
                  <a:srgbClr val="107610"/>
                </a:solidFill>
                <a:latin typeface="Arial" panose="020B0604020202020204" pitchFamily="34" charset="0"/>
                <a:cs typeface="Arial" panose="020B0604020202020204" pitchFamily="34" charset="0"/>
              </a:rPr>
              <a:t>Origins of the Idea of</a:t>
            </a:r>
          </a:p>
          <a:p>
            <a:pPr algn="ctr"/>
            <a:r>
              <a:rPr lang="en-CA" sz="2800" b="1" dirty="0">
                <a:solidFill>
                  <a:srgbClr val="107610"/>
                </a:solidFill>
                <a:latin typeface="Arial" panose="020B0604020202020204" pitchFamily="34" charset="0"/>
                <a:cs typeface="Arial" panose="020B0604020202020204" pitchFamily="34" charset="0"/>
              </a:rPr>
              <a:t>Mining “The Literature” for GIS Nuggets</a:t>
            </a:r>
            <a:endParaRPr lang="en-CA" sz="2800" dirty="0">
              <a:solidFill>
                <a:srgbClr val="107610"/>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a:t>
            </a:r>
            <a:r>
              <a:rPr lang="en-CA" sz="1400" dirty="0">
                <a:solidFill>
                  <a:schemeClr val="tx1">
                    <a:lumMod val="65000"/>
                  </a:schemeClr>
                </a:solidFill>
                <a:latin typeface="Arial Narrow" pitchFamily="34" charset="0"/>
              </a:rPr>
              <a:t>5</a:t>
            </a:r>
          </a:p>
        </p:txBody>
      </p:sp>
      <p:sp>
        <p:nvSpPr>
          <p:cNvPr id="20" name="TextBox 19"/>
          <p:cNvSpPr txBox="1"/>
          <p:nvPr/>
        </p:nvSpPr>
        <p:spPr>
          <a:xfrm>
            <a:off x="2204047" y="2887164"/>
            <a:ext cx="7863877" cy="2131866"/>
          </a:xfrm>
          <a:prstGeom prst="rect">
            <a:avLst/>
          </a:prstGeom>
          <a:noFill/>
        </p:spPr>
        <p:txBody>
          <a:bodyPr wrap="square" rtlCol="0">
            <a:spAutoFit/>
          </a:bodyPr>
          <a:lstStyle/>
          <a:p>
            <a:pPr>
              <a:lnSpc>
                <a:spcPct val="115000"/>
              </a:lnSpc>
              <a:spcAft>
                <a:spcPts val="1000"/>
              </a:spcAft>
            </a:pPr>
            <a:r>
              <a:rPr lang="en-CA" b="1" dirty="0" smtClean="0">
                <a:latin typeface="Arial" panose="020B0604020202020204" pitchFamily="34" charset="0"/>
                <a:ea typeface="Calibri"/>
                <a:cs typeface="Arial" panose="020B0604020202020204" pitchFamily="34" charset="0"/>
              </a:rPr>
              <a:t>“The Literature” broadly defined has at least 11 sub-literatures. </a:t>
            </a:r>
          </a:p>
          <a:p>
            <a:pPr>
              <a:lnSpc>
                <a:spcPct val="115000"/>
              </a:lnSpc>
              <a:spcAft>
                <a:spcPts val="1000"/>
              </a:spcAft>
            </a:pPr>
            <a:r>
              <a:rPr lang="en-CA" b="1" dirty="0" smtClean="0">
                <a:solidFill>
                  <a:srgbClr val="0070C0"/>
                </a:solidFill>
                <a:latin typeface="Arial" panose="020B0604020202020204" pitchFamily="34" charset="0"/>
                <a:ea typeface="Calibri"/>
                <a:cs typeface="Arial" panose="020B0604020202020204" pitchFamily="34" charset="0"/>
                <a:hlinkClick r:id="rId4"/>
              </a:rPr>
              <a:t>Previous research</a:t>
            </a:r>
            <a:r>
              <a:rPr lang="en-CA" b="1" dirty="0" smtClean="0">
                <a:latin typeface="Arial" panose="020B0604020202020204" pitchFamily="34" charset="0"/>
                <a:ea typeface="Calibri"/>
                <a:cs typeface="Arial" panose="020B0604020202020204" pitchFamily="34" charset="0"/>
              </a:rPr>
              <a:t>, as well as discussions with a number of deep contributors to GIS technology and </a:t>
            </a:r>
            <a:r>
              <a:rPr lang="en-CA" b="1" dirty="0" err="1" smtClean="0">
                <a:latin typeface="Arial" panose="020B0604020202020204" pitchFamily="34" charset="0"/>
                <a:ea typeface="Calibri"/>
                <a:cs typeface="Arial" panose="020B0604020202020204" pitchFamily="34" charset="0"/>
              </a:rPr>
              <a:t>GIScience</a:t>
            </a:r>
            <a:r>
              <a:rPr lang="en-CA" b="1" dirty="0" smtClean="0">
                <a:latin typeface="Arial" panose="020B0604020202020204" pitchFamily="34" charset="0"/>
                <a:ea typeface="Calibri"/>
                <a:cs typeface="Arial" panose="020B0604020202020204" pitchFamily="34" charset="0"/>
              </a:rPr>
              <a:t> methodology, advocate that we use the retrospective approach to examine all the sub-literatures in the search for </a:t>
            </a:r>
            <a:r>
              <a:rPr lang="en-CA" b="1" u="sng" dirty="0" smtClean="0">
                <a:latin typeface="Arial" panose="020B0604020202020204" pitchFamily="34" charset="0"/>
                <a:ea typeface="Calibri"/>
                <a:cs typeface="Arial" panose="020B0604020202020204" pitchFamily="34" charset="0"/>
              </a:rPr>
              <a:t>high-value findings</a:t>
            </a:r>
            <a:r>
              <a:rPr lang="en-CA" b="1" dirty="0" smtClean="0">
                <a:latin typeface="Arial" panose="020B0604020202020204" pitchFamily="34" charset="0"/>
                <a:ea typeface="Calibri"/>
                <a:cs typeface="Arial" panose="020B0604020202020204" pitchFamily="34" charset="0"/>
              </a:rPr>
              <a:t> about GIS science and technology that could be termed “nuggets”.</a:t>
            </a:r>
            <a:endParaRPr lang="en-CA" b="1" dirty="0">
              <a:latin typeface="Arial" panose="020B0604020202020204" pitchFamily="34" charset="0"/>
              <a:ea typeface="Calibri"/>
              <a:cs typeface="Arial" panose="020B0604020202020204" pitchFamily="34" charset="0"/>
            </a:endParaRP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5">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23"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4"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spTree>
    <p:extLst>
      <p:ext uri="{BB962C8B-B14F-4D97-AF65-F5344CB8AC3E}">
        <p14:creationId xmlns:p14="http://schemas.microsoft.com/office/powerpoint/2010/main" val="381709089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10" name="TextBox 9"/>
          <p:cNvSpPr txBox="1"/>
          <p:nvPr/>
        </p:nvSpPr>
        <p:spPr>
          <a:xfrm>
            <a:off x="12533222" y="339487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91477" y="1720487"/>
            <a:ext cx="8998132" cy="523220"/>
          </a:xfrm>
          <a:prstGeom prst="rect">
            <a:avLst/>
          </a:prstGeom>
          <a:noFill/>
        </p:spPr>
        <p:txBody>
          <a:bodyPr wrap="square" rtlCol="0">
            <a:spAutoFit/>
          </a:bodyPr>
          <a:lstStyle/>
          <a:p>
            <a:pPr algn="ctr"/>
            <a:r>
              <a:rPr lang="en-CA" sz="2800" b="1" dirty="0">
                <a:solidFill>
                  <a:srgbClr val="107610"/>
                </a:solidFill>
                <a:latin typeface="Arial" panose="020B0604020202020204" pitchFamily="34" charset="0"/>
                <a:cs typeface="Arial" panose="020B0604020202020204" pitchFamily="34" charset="0"/>
              </a:rPr>
              <a:t>Mining Federal Agency Materials for GIS Nuggets</a:t>
            </a:r>
            <a:endParaRPr lang="en-CA" sz="2800" dirty="0">
              <a:solidFill>
                <a:srgbClr val="107610"/>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6</a:t>
            </a:r>
            <a:endParaRPr lang="en-CA" sz="1400" dirty="0">
              <a:solidFill>
                <a:schemeClr val="tx1">
                  <a:lumMod val="65000"/>
                </a:schemeClr>
              </a:solidFill>
              <a:latin typeface="Arial Narrow" pitchFamily="34" charset="0"/>
            </a:endParaRPr>
          </a:p>
        </p:txBody>
      </p:sp>
      <p:sp>
        <p:nvSpPr>
          <p:cNvPr id="20" name="TextBox 19"/>
          <p:cNvSpPr txBox="1"/>
          <p:nvPr/>
        </p:nvSpPr>
        <p:spPr>
          <a:xfrm>
            <a:off x="2204047" y="2544264"/>
            <a:ext cx="7863877" cy="1658018"/>
          </a:xfrm>
          <a:prstGeom prst="rect">
            <a:avLst/>
          </a:prstGeom>
          <a:noFill/>
        </p:spPr>
        <p:txBody>
          <a:bodyPr wrap="square" rtlCol="0">
            <a:spAutoFit/>
          </a:bodyPr>
          <a:lstStyle/>
          <a:p>
            <a:pPr>
              <a:lnSpc>
                <a:spcPct val="115000"/>
              </a:lnSpc>
              <a:spcAft>
                <a:spcPts val="1000"/>
              </a:spcAft>
            </a:pPr>
            <a:r>
              <a:rPr lang="en-CA" b="1" dirty="0">
                <a:ea typeface="Calibri"/>
                <a:cs typeface="Times New Roman"/>
              </a:rPr>
              <a:t>A major contributor to both the GIS technology literature and the </a:t>
            </a:r>
            <a:r>
              <a:rPr lang="en-CA" b="1" dirty="0" err="1">
                <a:ea typeface="Calibri"/>
                <a:cs typeface="Times New Roman"/>
              </a:rPr>
              <a:t>GIScience</a:t>
            </a:r>
            <a:r>
              <a:rPr lang="en-CA" b="1" dirty="0">
                <a:ea typeface="Calibri"/>
                <a:cs typeface="Times New Roman"/>
              </a:rPr>
              <a:t> methodology literature over the past 50 or so years are U.S. federal agencies. It therefore follows that if we are going to mine the GIS science and technology literature for “nuggets”, then a preeminent place to start is with U.S. federal agencies.  </a:t>
            </a: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23"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4"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spTree>
    <p:extLst>
      <p:ext uri="{BB962C8B-B14F-4D97-AF65-F5344CB8AC3E}">
        <p14:creationId xmlns:p14="http://schemas.microsoft.com/office/powerpoint/2010/main" val="140796439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4" name="Rounded Rectangle 3"/>
          <p:cNvSpPr/>
          <p:nvPr/>
        </p:nvSpPr>
        <p:spPr bwMode="auto">
          <a:xfrm>
            <a:off x="2456756" y="2552699"/>
            <a:ext cx="7248525" cy="3400425"/>
          </a:xfrm>
          <a:prstGeom prst="roundRect">
            <a:avLst/>
          </a:prstGeom>
          <a:solidFill>
            <a:srgbClr val="136593">
              <a:alpha val="40000"/>
            </a:srgbClr>
          </a:solidFill>
          <a:ln w="127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81952" y="1720487"/>
            <a:ext cx="8998132" cy="523220"/>
          </a:xfrm>
          <a:prstGeom prst="rect">
            <a:avLst/>
          </a:prstGeom>
          <a:noFill/>
        </p:spPr>
        <p:txBody>
          <a:bodyPr wrap="square" rtlCol="0">
            <a:spAutoFit/>
          </a:bodyPr>
          <a:lstStyle/>
          <a:p>
            <a:pPr algn="ctr"/>
            <a:r>
              <a:rPr lang="en-CA" sz="2800" b="1" dirty="0">
                <a:solidFill>
                  <a:srgbClr val="107610"/>
                </a:solidFill>
                <a:latin typeface="Arial" panose="020B0604020202020204" pitchFamily="34" charset="0"/>
                <a:cs typeface="Arial" panose="020B0604020202020204" pitchFamily="34" charset="0"/>
              </a:rPr>
              <a:t>Defining GIS Nuggets</a:t>
            </a:r>
            <a:endParaRPr lang="en-CA" sz="2800" dirty="0">
              <a:solidFill>
                <a:srgbClr val="107610"/>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7</a:t>
            </a:r>
            <a:endParaRPr lang="en-CA" sz="1400" dirty="0">
              <a:solidFill>
                <a:schemeClr val="tx1">
                  <a:lumMod val="65000"/>
                </a:schemeClr>
              </a:solidFill>
              <a:latin typeface="Arial Narrow" pitchFamily="34" charset="0"/>
            </a:endParaRP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6" name="Rectangle 5"/>
          <p:cNvSpPr/>
          <p:nvPr/>
        </p:nvSpPr>
        <p:spPr>
          <a:xfrm>
            <a:off x="2671069" y="2862441"/>
            <a:ext cx="6838949" cy="2872581"/>
          </a:xfrm>
          <a:prstGeom prst="rect">
            <a:avLst/>
          </a:prstGeom>
        </p:spPr>
        <p:txBody>
          <a:bodyPr wrap="square">
            <a:spAutoFit/>
          </a:bodyPr>
          <a:lstStyle/>
          <a:p>
            <a:pPr marL="66675">
              <a:lnSpc>
                <a:spcPct val="100000"/>
              </a:lnSpc>
              <a:spcBef>
                <a:spcPts val="0"/>
              </a:spcBef>
              <a:spcAft>
                <a:spcPts val="200"/>
              </a:spcAft>
            </a:pPr>
            <a:r>
              <a:rPr lang="en-CA" sz="1600" b="1" dirty="0">
                <a:latin typeface="Arial" panose="020B0604020202020204" pitchFamily="34" charset="0"/>
                <a:cs typeface="Arial" panose="020B0604020202020204" pitchFamily="34" charset="0"/>
              </a:rPr>
              <a:t> </a:t>
            </a:r>
            <a:r>
              <a:rPr lang="en-CA" b="1" dirty="0">
                <a:latin typeface="Arial" panose="020B0604020202020204" pitchFamily="34" charset="0"/>
                <a:cs typeface="Arial" panose="020B0604020202020204" pitchFamily="34" charset="0"/>
              </a:rPr>
              <a:t>GIS nuggets are high-value findings from the literature or   </a:t>
            </a:r>
          </a:p>
          <a:p>
            <a:pPr marL="66675">
              <a:lnSpc>
                <a:spcPct val="100000"/>
              </a:lnSpc>
              <a:spcBef>
                <a:spcPts val="0"/>
              </a:spcBef>
              <a:spcAft>
                <a:spcPts val="1800"/>
              </a:spcAft>
            </a:pPr>
            <a:r>
              <a:rPr lang="en-CA" b="1" dirty="0">
                <a:latin typeface="Arial" panose="020B0604020202020204" pitchFamily="34" charset="0"/>
                <a:cs typeface="Arial" panose="020B0604020202020204" pitchFamily="34" charset="0"/>
              </a:rPr>
              <a:t>  other sources which serve three core, related missions:</a:t>
            </a:r>
          </a:p>
          <a:p>
            <a:pPr marL="826770" marR="370205" indent="-278765"/>
            <a:r>
              <a:rPr lang="en-CA" b="1" dirty="0">
                <a:latin typeface="Arial" panose="020B0604020202020204" pitchFamily="34" charset="0"/>
                <a:cs typeface="Arial" panose="020B0604020202020204" pitchFamily="34" charset="0"/>
              </a:rPr>
              <a:t>M1. </a:t>
            </a:r>
            <a:r>
              <a:rPr lang="en-CA" dirty="0">
                <a:latin typeface="Arial" panose="020B0604020202020204" pitchFamily="34" charset="0"/>
                <a:cs typeface="Arial" panose="020B0604020202020204" pitchFamily="34" charset="0"/>
              </a:rPr>
              <a:t>Designing and developing geographic information     </a:t>
            </a:r>
          </a:p>
          <a:p>
            <a:pPr marL="826770" marR="370205" indent="-278765">
              <a:spcAft>
                <a:spcPts val="1200"/>
              </a:spcAft>
            </a:pPr>
            <a:r>
              <a:rPr lang="en-CA" dirty="0">
                <a:latin typeface="Arial" panose="020B0604020202020204" pitchFamily="34" charset="0"/>
                <a:cs typeface="Arial" panose="020B0604020202020204" pitchFamily="34" charset="0"/>
              </a:rPr>
              <a:t>       systems technology;</a:t>
            </a:r>
          </a:p>
          <a:p>
            <a:pPr marL="826770" marR="370205" indent="-278765"/>
            <a:r>
              <a:rPr lang="en-CA" b="1" dirty="0">
                <a:latin typeface="Arial" panose="020B0604020202020204" pitchFamily="34" charset="0"/>
                <a:cs typeface="Arial" panose="020B0604020202020204" pitchFamily="34" charset="0"/>
              </a:rPr>
              <a:t>M2. </a:t>
            </a:r>
            <a:r>
              <a:rPr lang="en-CA" dirty="0">
                <a:latin typeface="Arial" panose="020B0604020202020204" pitchFamily="34" charset="0"/>
                <a:cs typeface="Arial" panose="020B0604020202020204" pitchFamily="34" charset="0"/>
              </a:rPr>
              <a:t>Defining and elaborating geographic information   </a:t>
            </a:r>
          </a:p>
          <a:p>
            <a:pPr marL="826770" marR="370205" indent="-278765">
              <a:spcAft>
                <a:spcPts val="1200"/>
              </a:spcAft>
            </a:pPr>
            <a:r>
              <a:rPr lang="en-CA" dirty="0">
                <a:latin typeface="Arial" panose="020B0604020202020204" pitchFamily="34" charset="0"/>
                <a:cs typeface="Arial" panose="020B0604020202020204" pitchFamily="34" charset="0"/>
              </a:rPr>
              <a:t>       science; </a:t>
            </a:r>
          </a:p>
          <a:p>
            <a:pPr marL="826770" marR="370205" indent="-278765"/>
            <a:r>
              <a:rPr lang="en-CA" b="1" dirty="0">
                <a:latin typeface="Arial" panose="020B0604020202020204" pitchFamily="34" charset="0"/>
                <a:cs typeface="Arial" panose="020B0604020202020204" pitchFamily="34" charset="0"/>
              </a:rPr>
              <a:t>M3. </a:t>
            </a:r>
            <a:r>
              <a:rPr lang="en-CA" dirty="0">
                <a:latin typeface="Arial" panose="020B0604020202020204" pitchFamily="34" charset="0"/>
                <a:cs typeface="Arial" panose="020B0604020202020204" pitchFamily="34" charset="0"/>
              </a:rPr>
              <a:t>Using geographic information systems technology </a:t>
            </a:r>
          </a:p>
          <a:p>
            <a:pPr marL="826770" marR="370205" indent="-278765">
              <a:spcAft>
                <a:spcPts val="600"/>
              </a:spcAft>
            </a:pPr>
            <a:r>
              <a:rPr lang="en-CA" dirty="0">
                <a:latin typeface="Arial" panose="020B0604020202020204" pitchFamily="34" charset="0"/>
                <a:cs typeface="Arial" panose="020B0604020202020204" pitchFamily="34" charset="0"/>
              </a:rPr>
              <a:t>       and/or geographic information science.</a:t>
            </a:r>
            <a:endParaRPr lang="en-CA" dirty="0"/>
          </a:p>
        </p:txBody>
      </p:sp>
      <p:pic>
        <p:nvPicPr>
          <p:cNvPr id="19" name="Picture 18"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20"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3" name="Title 10"/>
          <p:cNvSpPr txBox="1">
            <a:spLocks/>
          </p:cNvSpPr>
          <p:nvPr/>
        </p:nvSpPr>
        <p:spPr>
          <a:xfrm>
            <a:off x="111034" y="640712"/>
            <a:ext cx="7691846" cy="369332"/>
          </a:xfrm>
          <a:prstGeom prst="rect">
            <a:avLst/>
          </a:prstGeom>
          <a:noFill/>
        </p:spPr>
        <p:txBody>
          <a:bodyPr vert="horz" wrap="square" lIns="0" tIns="0" rIns="0" bIns="0" rtlCol="0" anchor="t">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400" b="0" i="0" u="none" strike="noStrike" kern="1200" cap="none" spc="0" normalizeH="0" baseline="0" noProof="0" smtClean="0">
                <a:ln>
                  <a:noFill/>
                </a:ln>
                <a:solidFill>
                  <a:srgbClr val="61C7FF"/>
                </a:solidFill>
                <a:effectLst/>
                <a:uLnTx/>
                <a:uFillTx/>
                <a:latin typeface="Arial" panose="020B0604020202020204" pitchFamily="34" charset="0"/>
                <a:ea typeface="+mj-ea"/>
                <a:cs typeface="Arial" panose="020B0604020202020204" pitchFamily="34" charset="0"/>
              </a:rPr>
              <a:t>Seminar Roots: Thoughts, Drivers, Activities, Goals </a:t>
            </a:r>
            <a:endParaRPr kumimoji="0" lang="en-CA" sz="2400" b="0" i="0" u="none" strike="noStrike" kern="1200" cap="none" spc="0" normalizeH="0" baseline="0" noProof="0" dirty="0">
              <a:ln>
                <a:noFill/>
              </a:ln>
              <a:solidFill>
                <a:srgbClr val="61C7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3461740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81952" y="1720487"/>
            <a:ext cx="8998132" cy="523220"/>
          </a:xfrm>
          <a:prstGeom prst="rect">
            <a:avLst/>
          </a:prstGeom>
          <a:noFill/>
        </p:spPr>
        <p:txBody>
          <a:bodyPr wrap="square" rtlCol="0">
            <a:spAutoFit/>
          </a:bodyPr>
          <a:lstStyle/>
          <a:p>
            <a:pPr algn="ctr"/>
            <a:r>
              <a:rPr lang="en-CA" sz="2800" b="1" i="1" dirty="0" err="1">
                <a:solidFill>
                  <a:srgbClr val="107610"/>
                </a:solidFill>
                <a:latin typeface="Arial" panose="020B0604020202020204" pitchFamily="34" charset="0"/>
                <a:cs typeface="Arial" panose="020B0604020202020204" pitchFamily="34" charset="0"/>
              </a:rPr>
              <a:t>AutoCarto</a:t>
            </a:r>
            <a:r>
              <a:rPr lang="en-CA" sz="2800" b="1" i="1" dirty="0">
                <a:solidFill>
                  <a:srgbClr val="107610"/>
                </a:solidFill>
                <a:latin typeface="Arial" panose="020B0604020202020204" pitchFamily="34" charset="0"/>
                <a:cs typeface="Arial" panose="020B0604020202020204" pitchFamily="34" charset="0"/>
              </a:rPr>
              <a:t> Six Retrospective</a:t>
            </a:r>
            <a:endParaRPr lang="en-CA" sz="2800" i="1" dirty="0">
              <a:solidFill>
                <a:srgbClr val="107610"/>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8</a:t>
            </a:r>
            <a:endParaRPr lang="en-CA" sz="1400" dirty="0">
              <a:solidFill>
                <a:schemeClr val="tx1">
                  <a:lumMod val="65000"/>
                </a:schemeClr>
              </a:solidFill>
              <a:latin typeface="Arial Narrow" pitchFamily="34" charset="0"/>
            </a:endParaRP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19" name="TextBox 18"/>
          <p:cNvSpPr txBox="1"/>
          <p:nvPr/>
        </p:nvSpPr>
        <p:spPr>
          <a:xfrm>
            <a:off x="2204047" y="2544264"/>
            <a:ext cx="7863877" cy="2551596"/>
          </a:xfrm>
          <a:prstGeom prst="rect">
            <a:avLst/>
          </a:prstGeom>
          <a:noFill/>
        </p:spPr>
        <p:txBody>
          <a:bodyPr wrap="square" rtlCol="0">
            <a:spAutoFit/>
          </a:bodyPr>
          <a:lstStyle/>
          <a:p>
            <a:pPr>
              <a:lnSpc>
                <a:spcPct val="115000"/>
              </a:lnSpc>
              <a:spcAft>
                <a:spcPts val="1000"/>
              </a:spcAft>
            </a:pPr>
            <a:r>
              <a:rPr lang="en-CA" dirty="0">
                <a:latin typeface="Arial" panose="020B0604020202020204" pitchFamily="34" charset="0"/>
                <a:ea typeface="Calibri"/>
                <a:cs typeface="Arial" panose="020B0604020202020204" pitchFamily="34" charset="0"/>
              </a:rPr>
              <a:t>37 authors of papers given at the </a:t>
            </a:r>
            <a:r>
              <a:rPr lang="en-CA" b="1" dirty="0">
                <a:solidFill>
                  <a:srgbClr val="0070C0"/>
                </a:solidFill>
                <a:latin typeface="Arial" panose="020B0604020202020204" pitchFamily="34" charset="0"/>
                <a:ea typeface="Calibri"/>
                <a:cs typeface="Arial" panose="020B0604020202020204" pitchFamily="34" charset="0"/>
                <a:hlinkClick r:id="rId5"/>
              </a:rPr>
              <a:t>1983 International Symposium on Automated Cartography</a:t>
            </a:r>
            <a:r>
              <a:rPr lang="en-CA" dirty="0">
                <a:latin typeface="Arial" panose="020B0604020202020204" pitchFamily="34" charset="0"/>
                <a:ea typeface="Calibri"/>
                <a:cs typeface="Arial" panose="020B0604020202020204" pitchFamily="34" charset="0"/>
              </a:rPr>
              <a:t> (a.k.a. "</a:t>
            </a:r>
            <a:r>
              <a:rPr lang="en-CA" dirty="0" err="1">
                <a:latin typeface="Arial" panose="020B0604020202020204" pitchFamily="34" charset="0"/>
                <a:ea typeface="Calibri"/>
                <a:cs typeface="Arial" panose="020B0604020202020204" pitchFamily="34" charset="0"/>
              </a:rPr>
              <a:t>AutoCarto</a:t>
            </a:r>
            <a:r>
              <a:rPr lang="en-CA" dirty="0">
                <a:latin typeface="Arial" panose="020B0604020202020204" pitchFamily="34" charset="0"/>
                <a:ea typeface="Calibri"/>
                <a:cs typeface="Arial" panose="020B0604020202020204" pitchFamily="34" charset="0"/>
              </a:rPr>
              <a:t> Six”) accepted an invitation to re-visit materials written 30 years previously about GIS and </a:t>
            </a:r>
            <a:r>
              <a:rPr lang="en-CA" dirty="0" err="1">
                <a:latin typeface="Arial" panose="020B0604020202020204" pitchFamily="34" charset="0"/>
                <a:ea typeface="Calibri"/>
                <a:cs typeface="Arial" panose="020B0604020202020204" pitchFamily="34" charset="0"/>
              </a:rPr>
              <a:t>GIScience</a:t>
            </a:r>
            <a:r>
              <a:rPr lang="en-CA" dirty="0">
                <a:latin typeface="Arial" panose="020B0604020202020204" pitchFamily="34" charset="0"/>
                <a:ea typeface="Calibri"/>
                <a:cs typeface="Arial" panose="020B0604020202020204" pitchFamily="34" charset="0"/>
              </a:rPr>
              <a:t>. </a:t>
            </a:r>
          </a:p>
          <a:p>
            <a:pPr>
              <a:lnSpc>
                <a:spcPct val="115000"/>
              </a:lnSpc>
              <a:spcAft>
                <a:spcPts val="1000"/>
              </a:spcAft>
            </a:pPr>
            <a:r>
              <a:rPr lang="en-CA" b="1" dirty="0">
                <a:latin typeface="Arial" panose="020B0604020202020204" pitchFamily="34" charset="0"/>
                <a:ea typeface="Calibri"/>
                <a:cs typeface="Arial" panose="020B0604020202020204" pitchFamily="34" charset="0"/>
              </a:rPr>
              <a:t>This innovative publication demonstrates why and how GIS science and technology nuggets can be found by mining previously published materials.  </a:t>
            </a:r>
          </a:p>
          <a:p>
            <a:pPr>
              <a:lnSpc>
                <a:spcPct val="115000"/>
              </a:lnSpc>
              <a:spcAft>
                <a:spcPts val="1000"/>
              </a:spcAft>
            </a:pPr>
            <a:endParaRPr lang="en-CA" b="1" dirty="0">
              <a:ea typeface="Calibri"/>
              <a:cs typeface="Times New Roman"/>
            </a:endParaRPr>
          </a:p>
        </p:txBody>
      </p:sp>
      <p:sp>
        <p:nvSpPr>
          <p:cNvPr id="23"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4"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spTree>
    <p:extLst>
      <p:ext uri="{BB962C8B-B14F-4D97-AF65-F5344CB8AC3E}">
        <p14:creationId xmlns:p14="http://schemas.microsoft.com/office/powerpoint/2010/main" val="297525184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SL16 Bkgds_el_lin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tint val="66000"/>
                  <a:satMod val="160000"/>
                  <a:alpha val="52000"/>
                </a:schemeClr>
              </a:gs>
              <a:gs pos="67000">
                <a:schemeClr val="accent1">
                  <a:tint val="44500"/>
                  <a:satMod val="160000"/>
                  <a:alpha val="66000"/>
                </a:schemeClr>
              </a:gs>
              <a:gs pos="100000">
                <a:schemeClr val="accent1">
                  <a:tint val="23500"/>
                  <a:satMod val="160000"/>
                </a:schemeClr>
              </a:gs>
            </a:gsLst>
            <a:path path="circle">
              <a:fillToRect l="100000" t="100000"/>
            </a:path>
            <a:tileRect r="-100000" b="-100000"/>
          </a:gradFill>
        </p:spPr>
      </p:pic>
      <p:sp>
        <p:nvSpPr>
          <p:cNvPr id="7" name="TextBox 6"/>
          <p:cNvSpPr txBox="1"/>
          <p:nvPr/>
        </p:nvSpPr>
        <p:spPr>
          <a:xfrm>
            <a:off x="12616302" y="189923"/>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9" name="TextBox 8"/>
          <p:cNvSpPr txBox="1"/>
          <p:nvPr/>
        </p:nvSpPr>
        <p:spPr>
          <a:xfrm>
            <a:off x="1581952" y="1720487"/>
            <a:ext cx="8998132" cy="523220"/>
          </a:xfrm>
          <a:prstGeom prst="rect">
            <a:avLst/>
          </a:prstGeom>
          <a:noFill/>
        </p:spPr>
        <p:txBody>
          <a:bodyPr wrap="square" rtlCol="0">
            <a:spAutoFit/>
          </a:bodyPr>
          <a:lstStyle/>
          <a:p>
            <a:pPr algn="ctr"/>
            <a:r>
              <a:rPr lang="en-CA" sz="2800" b="1" dirty="0">
                <a:solidFill>
                  <a:srgbClr val="107610"/>
                </a:solidFill>
                <a:latin typeface="Arial" panose="020B0604020202020204" pitchFamily="34" charset="0"/>
                <a:cs typeface="Arial" panose="020B0604020202020204" pitchFamily="34" charset="0"/>
              </a:rPr>
              <a:t>GIS Retrospective Colloquium</a:t>
            </a:r>
            <a:endParaRPr lang="en-CA" sz="2800" dirty="0">
              <a:solidFill>
                <a:srgbClr val="107610"/>
              </a:solidFill>
              <a:latin typeface="Arial" pitchFamily="34" charset="0"/>
              <a:cs typeface="Arial" pitchFamily="34" charset="0"/>
            </a:endParaRPr>
          </a:p>
        </p:txBody>
      </p:sp>
      <p:pic>
        <p:nvPicPr>
          <p:cNvPr id="13" name="Picture 12" descr="Wellar Consulting Logo.png"/>
          <p:cNvPicPr>
            <a:picLocks noChangeAspect="1"/>
          </p:cNvPicPr>
          <p:nvPr/>
        </p:nvPicPr>
        <p:blipFill>
          <a:blip r:embed="rId3"/>
          <a:stretch>
            <a:fillRect/>
          </a:stretch>
        </p:blipFill>
        <p:spPr>
          <a:xfrm>
            <a:off x="10284823" y="6310805"/>
            <a:ext cx="1779042" cy="425269"/>
          </a:xfrm>
          <a:prstGeom prst="rect">
            <a:avLst/>
          </a:prstGeom>
        </p:spPr>
      </p:pic>
      <p:sp>
        <p:nvSpPr>
          <p:cNvPr id="15" name="Rectangle 18"/>
          <p:cNvSpPr/>
          <p:nvPr/>
        </p:nvSpPr>
        <p:spPr bwMode="auto">
          <a:xfrm>
            <a:off x="1068309" y="6569869"/>
            <a:ext cx="2290527" cy="288131"/>
          </a:xfrm>
          <a:custGeom>
            <a:avLst/>
            <a:gdLst>
              <a:gd name="connsiteX0" fmla="*/ 0 w 4912726"/>
              <a:gd name="connsiteY0" fmla="*/ 0 h 409433"/>
              <a:gd name="connsiteX1" fmla="*/ 4912726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743923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912726"/>
              <a:gd name="connsiteY0" fmla="*/ 0 h 409433"/>
              <a:gd name="connsiteX1" fmla="*/ 4551005 w 4912726"/>
              <a:gd name="connsiteY1" fmla="*/ 0 h 409433"/>
              <a:gd name="connsiteX2" fmla="*/ 4912726 w 4912726"/>
              <a:gd name="connsiteY2" fmla="*/ 409433 h 409433"/>
              <a:gd name="connsiteX3" fmla="*/ 0 w 4912726"/>
              <a:gd name="connsiteY3" fmla="*/ 409433 h 409433"/>
              <a:gd name="connsiteX4" fmla="*/ 0 w 4912726"/>
              <a:gd name="connsiteY4" fmla="*/ 0 h 409433"/>
              <a:gd name="connsiteX0" fmla="*/ 0 w 4816268"/>
              <a:gd name="connsiteY0" fmla="*/ 0 h 409433"/>
              <a:gd name="connsiteX1" fmla="*/ 4551005 w 4816268"/>
              <a:gd name="connsiteY1" fmla="*/ 0 h 409433"/>
              <a:gd name="connsiteX2" fmla="*/ 4816268 w 4816268"/>
              <a:gd name="connsiteY2" fmla="*/ 409433 h 409433"/>
              <a:gd name="connsiteX3" fmla="*/ 0 w 4816268"/>
              <a:gd name="connsiteY3" fmla="*/ 409433 h 409433"/>
              <a:gd name="connsiteX4" fmla="*/ 0 w 4816268"/>
              <a:gd name="connsiteY4" fmla="*/ 0 h 40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268" h="409433">
                <a:moveTo>
                  <a:pt x="0" y="0"/>
                </a:moveTo>
                <a:lnTo>
                  <a:pt x="4551005" y="0"/>
                </a:lnTo>
                <a:lnTo>
                  <a:pt x="4816268" y="409433"/>
                </a:lnTo>
                <a:lnTo>
                  <a:pt x="0" y="409433"/>
                </a:lnTo>
                <a:lnTo>
                  <a:pt x="0" y="0"/>
                </a:lnTo>
                <a:close/>
              </a:path>
            </a:pathLst>
          </a:custGeom>
          <a:solidFill>
            <a:srgbClr val="136593">
              <a:alpha val="58000"/>
            </a:srgbClr>
          </a:solidFill>
          <a:ln w="25400"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107610"/>
              </a:solidFill>
              <a:effectLst/>
              <a:uLnTx/>
              <a:uFillTx/>
              <a:latin typeface="Arial" charset="0"/>
              <a:ea typeface="ＭＳ Ｐゴシック" pitchFamily="16" charset="-128"/>
              <a:cs typeface="ＭＳ Ｐゴシック" pitchFamily="-97" charset="-128"/>
            </a:endParaRPr>
          </a:p>
        </p:txBody>
      </p:sp>
      <p:sp>
        <p:nvSpPr>
          <p:cNvPr id="16" name="Title 1"/>
          <p:cNvSpPr txBox="1">
            <a:spLocks/>
          </p:cNvSpPr>
          <p:nvPr/>
        </p:nvSpPr>
        <p:spPr bwMode="white">
          <a:xfrm>
            <a:off x="1275907" y="6621363"/>
            <a:ext cx="2276377"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b="0" i="0" u="none" strike="noStrike" kern="1200" cap="none" spc="0" normalizeH="0" baseline="0" noProof="0" dirty="0" smtClean="0">
                <a:ln>
                  <a:noFill/>
                </a:ln>
                <a:solidFill>
                  <a:sysClr val="window" lastClr="FFFFFF"/>
                </a:solidFill>
                <a:effectLst/>
                <a:uLnTx/>
                <a:uFillTx/>
                <a:latin typeface="Arial"/>
                <a:ea typeface="ＭＳ Ｐゴシック"/>
                <a:cs typeface="Arial"/>
              </a:rPr>
              <a:t>2016 Esri FedGIS Seminar</a:t>
            </a:r>
            <a:endParaRPr kumimoji="0" lang="en-US" sz="1200" b="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sp>
        <p:nvSpPr>
          <p:cNvPr id="17" name="TextBox 16"/>
          <p:cNvSpPr txBox="1"/>
          <p:nvPr/>
        </p:nvSpPr>
        <p:spPr>
          <a:xfrm>
            <a:off x="5699956" y="6562057"/>
            <a:ext cx="792088" cy="307777"/>
          </a:xfrm>
          <a:prstGeom prst="rect">
            <a:avLst/>
          </a:prstGeom>
          <a:noFill/>
        </p:spPr>
        <p:txBody>
          <a:bodyPr wrap="square" rtlCol="0">
            <a:spAutoFit/>
          </a:bodyPr>
          <a:lstStyle/>
          <a:p>
            <a:pPr algn="ctr"/>
            <a:r>
              <a:rPr lang="en-CA" sz="1400" dirty="0" smtClean="0">
                <a:solidFill>
                  <a:schemeClr val="tx1">
                    <a:lumMod val="65000"/>
                  </a:schemeClr>
                </a:solidFill>
                <a:latin typeface="Arial Narrow" pitchFamily="34" charset="0"/>
              </a:rPr>
              <a:t>Slide </a:t>
            </a:r>
            <a:r>
              <a:rPr lang="en-CA" sz="1400" dirty="0">
                <a:solidFill>
                  <a:schemeClr val="tx1">
                    <a:lumMod val="65000"/>
                  </a:schemeClr>
                </a:solidFill>
                <a:latin typeface="Arial Narrow" pitchFamily="34" charset="0"/>
              </a:rPr>
              <a:t>9</a:t>
            </a:r>
          </a:p>
        </p:txBody>
      </p:sp>
      <p:sp>
        <p:nvSpPr>
          <p:cNvPr id="21" name="Rectangle 20"/>
          <p:cNvSpPr/>
          <p:nvPr/>
        </p:nvSpPr>
        <p:spPr bwMode="auto">
          <a:xfrm>
            <a:off x="0" y="6569869"/>
            <a:ext cx="1210778" cy="288131"/>
          </a:xfrm>
          <a:prstGeom prst="rect">
            <a:avLst/>
          </a:prstGeom>
          <a:solidFill>
            <a:srgbClr val="107610">
              <a:alpha val="50000"/>
            </a:srgb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CA" sz="1400" b="1" dirty="0">
              <a:solidFill>
                <a:srgbClr val="000000"/>
              </a:solidFill>
              <a:latin typeface="Arial" charset="0"/>
              <a:ea typeface="ＭＳ Ｐゴシック" pitchFamily="16" charset="-128"/>
              <a:cs typeface="ＭＳ Ｐゴシック" pitchFamily="-97" charset="-128"/>
            </a:endParaRPr>
          </a:p>
        </p:txBody>
      </p:sp>
      <p:sp>
        <p:nvSpPr>
          <p:cNvPr id="22" name="Title 1"/>
          <p:cNvSpPr txBox="1">
            <a:spLocks/>
          </p:cNvSpPr>
          <p:nvPr/>
        </p:nvSpPr>
        <p:spPr bwMode="white">
          <a:xfrm>
            <a:off x="76959" y="6621363"/>
            <a:ext cx="1133819" cy="229421"/>
          </a:xfrm>
          <a:prstGeom prst="rect">
            <a:avLst/>
          </a:prstGeom>
          <a:noFill/>
        </p:spPr>
        <p:txBody>
          <a:bodyPr vert="horz" lIns="0" tIns="0" rIns="0" bIns="0" rtlCol="0" anchor="t">
            <a:noAutofit/>
          </a:bodyPr>
          <a:lstStyle>
            <a:lvl1pPr algn="r" defTabSz="457200" rtl="0" eaLnBrk="1" latinLnBrk="0" hangingPunct="1">
              <a:lnSpc>
                <a:spcPct val="100000"/>
              </a:lnSpc>
              <a:spcBef>
                <a:spcPct val="0"/>
              </a:spcBef>
              <a:buNone/>
              <a:defRPr sz="3400" b="1" kern="1200" baseline="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1200" i="0" u="none" strike="noStrike" kern="1200" cap="none" spc="0" normalizeH="0" baseline="0" noProof="0" dirty="0" smtClean="0">
                <a:ln>
                  <a:noFill/>
                </a:ln>
                <a:solidFill>
                  <a:sysClr val="window" lastClr="FFFFFF"/>
                </a:solidFill>
                <a:effectLst/>
                <a:uLnTx/>
                <a:uFillTx/>
                <a:latin typeface="Arial"/>
                <a:ea typeface="ＭＳ Ｐゴシック"/>
                <a:cs typeface="Arial"/>
              </a:rPr>
              <a:t>Barry Wellar</a:t>
            </a:r>
            <a:endParaRPr kumimoji="0" lang="en-US" sz="1200" i="0" u="none" strike="noStrike" kern="1200" cap="none" spc="0" normalizeH="0" baseline="0" noProof="0" dirty="0">
              <a:ln>
                <a:noFill/>
              </a:ln>
              <a:solidFill>
                <a:sysClr val="window" lastClr="FFFFFF"/>
              </a:solidFill>
              <a:effectLst/>
              <a:uLnTx/>
              <a:uFillTx/>
              <a:latin typeface="Arial"/>
              <a:ea typeface="ＭＳ Ｐゴシック"/>
              <a:cs typeface="Arial"/>
            </a:endParaRPr>
          </a:p>
        </p:txBody>
      </p:sp>
      <p:pic>
        <p:nvPicPr>
          <p:cNvPr id="18" name="Picture 17" descr="NGSL16 Right Side.png"/>
          <p:cNvPicPr>
            <a:picLocks noChangeAspect="1"/>
          </p:cNvPicPr>
          <p:nvPr/>
        </p:nvPicPr>
        <p:blipFill rotWithShape="1">
          <a:blip r:embed="rId4">
            <a:alphaModFix amt="71000"/>
            <a:extLst>
              <a:ext uri="{28A0092B-C50C-407E-A947-70E740481C1C}">
                <a14:useLocalDpi xmlns:a14="http://schemas.microsoft.com/office/drawing/2010/main" val="0"/>
              </a:ext>
            </a:extLst>
          </a:blip>
          <a:srcRect l="393" t="49211" r="36249" b="-7783"/>
          <a:stretch/>
        </p:blipFill>
        <p:spPr>
          <a:xfrm>
            <a:off x="10115550" y="5824"/>
            <a:ext cx="2068685" cy="2257722"/>
          </a:xfrm>
          <a:prstGeom prst="rect">
            <a:avLst/>
          </a:prstGeom>
        </p:spPr>
      </p:pic>
      <p:sp>
        <p:nvSpPr>
          <p:cNvPr id="19" name="TextBox 18"/>
          <p:cNvSpPr txBox="1"/>
          <p:nvPr/>
        </p:nvSpPr>
        <p:spPr>
          <a:xfrm>
            <a:off x="1733550" y="2515689"/>
            <a:ext cx="8667750" cy="3508653"/>
          </a:xfrm>
          <a:prstGeom prst="rect">
            <a:avLst/>
          </a:prstGeom>
          <a:noFill/>
        </p:spPr>
        <p:txBody>
          <a:bodyPr wrap="square" rtlCol="0">
            <a:spAutoFit/>
          </a:bodyPr>
          <a:lstStyle/>
          <a:p>
            <a:pPr>
              <a:lnSpc>
                <a:spcPct val="115000"/>
              </a:lnSpc>
              <a:spcAft>
                <a:spcPts val="1800"/>
              </a:spcAft>
            </a:pPr>
            <a:r>
              <a:rPr lang="en-CA" dirty="0">
                <a:latin typeface="Arial" panose="020B0604020202020204" pitchFamily="34" charset="0"/>
                <a:ea typeface="Calibri"/>
                <a:cs typeface="Arial" panose="020B0604020202020204" pitchFamily="34" charset="0"/>
              </a:rPr>
              <a:t>The 2015 </a:t>
            </a:r>
            <a:r>
              <a:rPr lang="en-CA" dirty="0" err="1">
                <a:latin typeface="Arial" panose="020B0604020202020204" pitchFamily="34" charset="0"/>
                <a:ea typeface="Calibri"/>
                <a:cs typeface="Arial" panose="020B0604020202020204" pitchFamily="34" charset="0"/>
              </a:rPr>
              <a:t>Esri</a:t>
            </a:r>
            <a:r>
              <a:rPr lang="en-CA" dirty="0">
                <a:latin typeface="Arial" panose="020B0604020202020204" pitchFamily="34" charset="0"/>
                <a:ea typeface="Calibri"/>
                <a:cs typeface="Arial" panose="020B0604020202020204" pitchFamily="34" charset="0"/>
              </a:rPr>
              <a:t> colloquium on using the retrospective approach to mine the literature for GIS nuggets generated three publications which provide background information for the seminar.</a:t>
            </a:r>
          </a:p>
          <a:p>
            <a:pPr marL="400050" marR="685800">
              <a:lnSpc>
                <a:spcPct val="115000"/>
              </a:lnSpc>
              <a:tabLst>
                <a:tab pos="5429250" algn="l"/>
              </a:tabLst>
            </a:pPr>
            <a:r>
              <a:rPr lang="en-CA" b="1" i="1" dirty="0" smtClean="0">
                <a:solidFill>
                  <a:srgbClr val="0000FF"/>
                </a:solidFill>
                <a:ea typeface="Calibri"/>
                <a:cs typeface="Times New Roman"/>
                <a:hlinkClick r:id="rId5"/>
              </a:rPr>
              <a:t>Slide </a:t>
            </a:r>
            <a:r>
              <a:rPr lang="en-CA" b="1" i="1" dirty="0">
                <a:solidFill>
                  <a:srgbClr val="0000FF"/>
                </a:solidFill>
                <a:ea typeface="Calibri"/>
                <a:cs typeface="Times New Roman"/>
                <a:hlinkClick r:id="rId5"/>
              </a:rPr>
              <a:t>Presentations, Research Colloquium on Using the  </a:t>
            </a:r>
            <a:r>
              <a:rPr lang="en-CA" b="1" i="1" dirty="0" smtClean="0">
                <a:solidFill>
                  <a:srgbClr val="0000FF"/>
                </a:solidFill>
                <a:ea typeface="Calibri"/>
                <a:cs typeface="Times New Roman"/>
                <a:hlinkClick r:id="rId5"/>
              </a:rPr>
              <a:t>Retrospective </a:t>
            </a:r>
            <a:r>
              <a:rPr lang="en-CA" b="1" i="1" dirty="0">
                <a:solidFill>
                  <a:srgbClr val="0000FF"/>
                </a:solidFill>
                <a:ea typeface="Calibri"/>
                <a:cs typeface="Times New Roman"/>
                <a:hlinkClick r:id="rId5"/>
              </a:rPr>
              <a:t>Approach to Mine the Literature for GIS Nuggets</a:t>
            </a:r>
            <a:r>
              <a:rPr lang="en-CA" dirty="0">
                <a:solidFill>
                  <a:srgbClr val="0000FF"/>
                </a:solidFill>
                <a:ea typeface="Calibri"/>
                <a:cs typeface="Times New Roman"/>
                <a:hlinkClick r:id="rId5"/>
              </a:rPr>
              <a:t/>
            </a:r>
            <a:br>
              <a:rPr lang="en-CA" dirty="0">
                <a:solidFill>
                  <a:srgbClr val="0000FF"/>
                </a:solidFill>
                <a:ea typeface="Calibri"/>
                <a:cs typeface="Times New Roman"/>
                <a:hlinkClick r:id="rId5"/>
              </a:rPr>
            </a:br>
            <a:r>
              <a:rPr lang="en-CA" dirty="0">
                <a:solidFill>
                  <a:srgbClr val="0000FF"/>
                </a:solidFill>
                <a:ea typeface="Calibri"/>
                <a:cs typeface="Times New Roman"/>
                <a:hlinkClick r:id="rId5"/>
              </a:rPr>
              <a:t/>
            </a:r>
            <a:br>
              <a:rPr lang="en-CA" dirty="0">
                <a:solidFill>
                  <a:srgbClr val="0000FF"/>
                </a:solidFill>
                <a:ea typeface="Calibri"/>
                <a:cs typeface="Times New Roman"/>
                <a:hlinkClick r:id="rId5"/>
              </a:rPr>
            </a:br>
            <a:r>
              <a:rPr lang="en-CA" b="1" i="1" dirty="0">
                <a:solidFill>
                  <a:srgbClr val="0000FF"/>
                </a:solidFill>
                <a:ea typeface="Calibri"/>
                <a:cs typeface="Times New Roman"/>
                <a:hlinkClick r:id="rId6"/>
              </a:rPr>
              <a:t>Proceedings, Research Colloquium on Using the Retrospective  Approach to Mine</a:t>
            </a:r>
            <a:r>
              <a:rPr lang="en-CA" b="1" dirty="0">
                <a:solidFill>
                  <a:srgbClr val="0000FF"/>
                </a:solidFill>
                <a:ea typeface="Calibri"/>
                <a:cs typeface="Times New Roman"/>
                <a:hlinkClick r:id="rId6"/>
              </a:rPr>
              <a:t> </a:t>
            </a:r>
            <a:r>
              <a:rPr lang="en-CA" b="1" i="1" dirty="0">
                <a:solidFill>
                  <a:srgbClr val="0000FF"/>
                </a:solidFill>
                <a:ea typeface="Calibri"/>
                <a:cs typeface="Times New Roman"/>
                <a:hlinkClick r:id="rId6"/>
              </a:rPr>
              <a:t>the Literature for GIS Nuggets  </a:t>
            </a:r>
            <a:endParaRPr lang="en-CA" sz="1600" dirty="0">
              <a:ea typeface="Calibri"/>
              <a:cs typeface="Times New Roman"/>
            </a:endParaRPr>
          </a:p>
          <a:p>
            <a:pPr marL="171450" marR="685800" indent="228600">
              <a:lnSpc>
                <a:spcPct val="115000"/>
              </a:lnSpc>
              <a:tabLst>
                <a:tab pos="5429250" algn="l"/>
              </a:tabLst>
            </a:pPr>
            <a:endParaRPr lang="en-CA" dirty="0">
              <a:ea typeface="Calibri"/>
              <a:cs typeface="Times New Roman"/>
            </a:endParaRPr>
          </a:p>
          <a:p>
            <a:pPr marL="171450" marR="685800" indent="228600">
              <a:lnSpc>
                <a:spcPct val="115000"/>
              </a:lnSpc>
              <a:spcAft>
                <a:spcPts val="1000"/>
              </a:spcAft>
              <a:tabLst>
                <a:tab pos="5429250" algn="l"/>
              </a:tabLst>
            </a:pPr>
            <a:r>
              <a:rPr lang="en-CA" b="1" i="1" dirty="0">
                <a:solidFill>
                  <a:srgbClr val="0000FF"/>
                </a:solidFill>
                <a:ea typeface="Calibri"/>
                <a:cs typeface="Times New Roman"/>
                <a:hlinkClick r:id="rId7"/>
              </a:rPr>
              <a:t>Summary of the GIS Retrospective Research Colloquium</a:t>
            </a:r>
            <a:endParaRPr lang="en-CA" b="1" dirty="0">
              <a:ea typeface="Calibri"/>
              <a:cs typeface="Times New Roman"/>
            </a:endParaRPr>
          </a:p>
        </p:txBody>
      </p:sp>
      <p:sp>
        <p:nvSpPr>
          <p:cNvPr id="20" name="TextBox 19"/>
          <p:cNvSpPr txBox="1"/>
          <p:nvPr/>
        </p:nvSpPr>
        <p:spPr>
          <a:xfrm>
            <a:off x="1425733" y="3426677"/>
            <a:ext cx="1980728" cy="2640723"/>
          </a:xfrm>
          <a:prstGeom prst="rect">
            <a:avLst/>
          </a:prstGeom>
          <a:noFill/>
        </p:spPr>
        <p:txBody>
          <a:bodyPr wrap="square" rtlCol="0">
            <a:spAutoFit/>
          </a:bodyPr>
          <a:lstStyle/>
          <a:p>
            <a:pPr marL="400050" marR="685800">
              <a:lnSpc>
                <a:spcPct val="115000"/>
              </a:lnSpc>
              <a:tabLst>
                <a:tab pos="5429250" algn="l"/>
              </a:tabLst>
            </a:pPr>
            <a:endParaRPr lang="en-CA" b="1" dirty="0" smtClean="0">
              <a:solidFill>
                <a:schemeClr val="tx1">
                  <a:lumMod val="95000"/>
                  <a:lumOff val="5000"/>
                </a:schemeClr>
              </a:solidFill>
              <a:latin typeface="Arial"/>
              <a:ea typeface="Calibri"/>
              <a:cs typeface="Times New Roman"/>
              <a:hlinkClick r:id="rId5"/>
            </a:endParaRPr>
          </a:p>
          <a:p>
            <a:pPr marL="400050" marR="685800">
              <a:lnSpc>
                <a:spcPct val="115000"/>
              </a:lnSpc>
              <a:tabLst>
                <a:tab pos="5429250" algn="l"/>
              </a:tabLst>
            </a:pPr>
            <a:r>
              <a:rPr lang="en-CA" b="1" dirty="0" smtClean="0">
                <a:solidFill>
                  <a:schemeClr val="tx1">
                    <a:lumMod val="95000"/>
                    <a:lumOff val="5000"/>
                  </a:schemeClr>
                </a:solidFill>
                <a:latin typeface="Arial"/>
                <a:ea typeface="Calibri"/>
                <a:cs typeface="Times New Roman"/>
              </a:rPr>
              <a:t>1.    </a:t>
            </a:r>
          </a:p>
          <a:p>
            <a:pPr marL="400050" marR="685800">
              <a:lnSpc>
                <a:spcPct val="115000"/>
              </a:lnSpc>
              <a:tabLst>
                <a:tab pos="5429250" algn="l"/>
              </a:tabLst>
            </a:pPr>
            <a:endParaRPr lang="en-CA" b="1" dirty="0">
              <a:solidFill>
                <a:schemeClr val="tx1">
                  <a:lumMod val="95000"/>
                  <a:lumOff val="5000"/>
                </a:schemeClr>
              </a:solidFill>
              <a:latin typeface="Arial"/>
              <a:ea typeface="Calibri"/>
              <a:cs typeface="Times New Roman"/>
            </a:endParaRPr>
          </a:p>
          <a:p>
            <a:pPr marL="400050" marR="685800">
              <a:lnSpc>
                <a:spcPct val="115000"/>
              </a:lnSpc>
              <a:tabLst>
                <a:tab pos="5429250" algn="l"/>
              </a:tabLst>
            </a:pPr>
            <a:endParaRPr lang="en-CA" b="1" dirty="0" smtClean="0">
              <a:solidFill>
                <a:schemeClr val="tx1">
                  <a:lumMod val="95000"/>
                  <a:lumOff val="5000"/>
                </a:schemeClr>
              </a:solidFill>
              <a:latin typeface="Arial"/>
              <a:ea typeface="Calibri"/>
              <a:cs typeface="Times New Roman"/>
            </a:endParaRPr>
          </a:p>
          <a:p>
            <a:pPr marL="400050" marR="685800">
              <a:lnSpc>
                <a:spcPct val="115000"/>
              </a:lnSpc>
              <a:tabLst>
                <a:tab pos="5429250" algn="l"/>
              </a:tabLst>
            </a:pPr>
            <a:r>
              <a:rPr lang="en-CA" b="1" dirty="0" smtClean="0">
                <a:solidFill>
                  <a:schemeClr val="tx1">
                    <a:lumMod val="95000"/>
                    <a:lumOff val="5000"/>
                  </a:schemeClr>
                </a:solidFill>
                <a:latin typeface="Arial"/>
                <a:ea typeface="Calibri"/>
                <a:cs typeface="Times New Roman"/>
              </a:rPr>
              <a:t>2.</a:t>
            </a:r>
          </a:p>
          <a:p>
            <a:pPr marL="400050" marR="685800">
              <a:lnSpc>
                <a:spcPct val="115000"/>
              </a:lnSpc>
              <a:tabLst>
                <a:tab pos="5429250" algn="l"/>
              </a:tabLst>
            </a:pPr>
            <a:endParaRPr lang="en-CA" b="1" dirty="0">
              <a:solidFill>
                <a:schemeClr val="tx1">
                  <a:lumMod val="95000"/>
                  <a:lumOff val="5000"/>
                </a:schemeClr>
              </a:solidFill>
              <a:latin typeface="Arial"/>
              <a:ea typeface="Calibri"/>
              <a:cs typeface="Times New Roman"/>
            </a:endParaRPr>
          </a:p>
          <a:p>
            <a:pPr marL="400050" marR="685800">
              <a:lnSpc>
                <a:spcPct val="115000"/>
              </a:lnSpc>
              <a:tabLst>
                <a:tab pos="5429250" algn="l"/>
              </a:tabLst>
            </a:pPr>
            <a:endParaRPr lang="en-CA" b="1" dirty="0" smtClean="0">
              <a:solidFill>
                <a:schemeClr val="tx1">
                  <a:lumMod val="95000"/>
                  <a:lumOff val="5000"/>
                </a:schemeClr>
              </a:solidFill>
              <a:latin typeface="Arial"/>
              <a:ea typeface="Calibri"/>
              <a:cs typeface="Times New Roman"/>
            </a:endParaRPr>
          </a:p>
          <a:p>
            <a:pPr marL="400050" marR="685800">
              <a:lnSpc>
                <a:spcPct val="115000"/>
              </a:lnSpc>
              <a:tabLst>
                <a:tab pos="5429250" algn="l"/>
              </a:tabLst>
            </a:pPr>
            <a:r>
              <a:rPr lang="en-CA" b="1" dirty="0" smtClean="0">
                <a:solidFill>
                  <a:schemeClr val="tx1">
                    <a:lumMod val="95000"/>
                    <a:lumOff val="5000"/>
                  </a:schemeClr>
                </a:solidFill>
                <a:latin typeface="Arial"/>
                <a:ea typeface="Calibri"/>
                <a:cs typeface="Times New Roman"/>
              </a:rPr>
              <a:t>3.</a:t>
            </a:r>
            <a:endParaRPr lang="en-CA" b="1" dirty="0">
              <a:solidFill>
                <a:schemeClr val="tx1">
                  <a:lumMod val="95000"/>
                  <a:lumOff val="5000"/>
                </a:schemeClr>
              </a:solidFill>
              <a:latin typeface="Arial"/>
              <a:ea typeface="Calibri"/>
              <a:cs typeface="Times New Roman"/>
            </a:endParaRPr>
          </a:p>
        </p:txBody>
      </p:sp>
      <p:sp>
        <p:nvSpPr>
          <p:cNvPr id="24" name="Hexagon 6"/>
          <p:cNvSpPr/>
          <p:nvPr/>
        </p:nvSpPr>
        <p:spPr bwMode="auto">
          <a:xfrm>
            <a:off x="-11868" y="429426"/>
            <a:ext cx="7483822" cy="801710"/>
          </a:xfrm>
          <a:custGeom>
            <a:avLst/>
            <a:gdLst>
              <a:gd name="connsiteX0" fmla="*/ 0 w 7520333"/>
              <a:gd name="connsiteY0" fmla="*/ 671937 h 1343873"/>
              <a:gd name="connsiteX1" fmla="*/ 335968 w 7520333"/>
              <a:gd name="connsiteY1" fmla="*/ 0 h 1343873"/>
              <a:gd name="connsiteX2" fmla="*/ 7184365 w 7520333"/>
              <a:gd name="connsiteY2" fmla="*/ 0 h 1343873"/>
              <a:gd name="connsiteX3" fmla="*/ 7520333 w 7520333"/>
              <a:gd name="connsiteY3" fmla="*/ 671937 h 1343873"/>
              <a:gd name="connsiteX4" fmla="*/ 7184365 w 7520333"/>
              <a:gd name="connsiteY4" fmla="*/ 1343873 h 1343873"/>
              <a:gd name="connsiteX5" fmla="*/ 335968 w 7520333"/>
              <a:gd name="connsiteY5" fmla="*/ 1343873 h 1343873"/>
              <a:gd name="connsiteX6" fmla="*/ 0 w 7520333"/>
              <a:gd name="connsiteY6" fmla="*/ 671937 h 1343873"/>
              <a:gd name="connsiteX0" fmla="*/ 0 w 7192121"/>
              <a:gd name="connsiteY0" fmla="*/ 686206 h 1343873"/>
              <a:gd name="connsiteX1" fmla="*/ 7756 w 7192121"/>
              <a:gd name="connsiteY1" fmla="*/ 0 h 1343873"/>
              <a:gd name="connsiteX2" fmla="*/ 6856153 w 7192121"/>
              <a:gd name="connsiteY2" fmla="*/ 0 h 1343873"/>
              <a:gd name="connsiteX3" fmla="*/ 7192121 w 7192121"/>
              <a:gd name="connsiteY3" fmla="*/ 671937 h 1343873"/>
              <a:gd name="connsiteX4" fmla="*/ 6856153 w 7192121"/>
              <a:gd name="connsiteY4" fmla="*/ 1343873 h 1343873"/>
              <a:gd name="connsiteX5" fmla="*/ 7756 w 7192121"/>
              <a:gd name="connsiteY5" fmla="*/ 1343873 h 1343873"/>
              <a:gd name="connsiteX6" fmla="*/ 0 w 7192121"/>
              <a:gd name="connsiteY6" fmla="*/ 686206 h 1343873"/>
              <a:gd name="connsiteX0" fmla="*/ 3155 w 7195276"/>
              <a:gd name="connsiteY0" fmla="*/ 686206 h 1343873"/>
              <a:gd name="connsiteX1" fmla="*/ 10911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 name="connsiteX0" fmla="*/ 3155 w 7195276"/>
              <a:gd name="connsiteY0" fmla="*/ 686206 h 1343873"/>
              <a:gd name="connsiteX1" fmla="*/ 533 w 7195276"/>
              <a:gd name="connsiteY1" fmla="*/ 0 h 1343873"/>
              <a:gd name="connsiteX2" fmla="*/ 6859308 w 7195276"/>
              <a:gd name="connsiteY2" fmla="*/ 0 h 1343873"/>
              <a:gd name="connsiteX3" fmla="*/ 7195276 w 7195276"/>
              <a:gd name="connsiteY3" fmla="*/ 671937 h 1343873"/>
              <a:gd name="connsiteX4" fmla="*/ 6859308 w 7195276"/>
              <a:gd name="connsiteY4" fmla="*/ 1343873 h 1343873"/>
              <a:gd name="connsiteX5" fmla="*/ 533 w 7195276"/>
              <a:gd name="connsiteY5" fmla="*/ 1336269 h 1343873"/>
              <a:gd name="connsiteX6" fmla="*/ 3155 w 7195276"/>
              <a:gd name="connsiteY6" fmla="*/ 686206 h 134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5276" h="1343873">
                <a:moveTo>
                  <a:pt x="3155" y="686206"/>
                </a:moveTo>
                <a:cubicBezTo>
                  <a:pt x="5740" y="457471"/>
                  <a:pt x="-2052" y="357987"/>
                  <a:pt x="533" y="0"/>
                </a:cubicBezTo>
                <a:lnTo>
                  <a:pt x="6859308" y="0"/>
                </a:lnTo>
                <a:lnTo>
                  <a:pt x="7195276" y="671937"/>
                </a:lnTo>
                <a:lnTo>
                  <a:pt x="6859308" y="1343873"/>
                </a:lnTo>
                <a:lnTo>
                  <a:pt x="533" y="1336269"/>
                </a:lnTo>
                <a:cubicBezTo>
                  <a:pt x="-2052" y="1117047"/>
                  <a:pt x="5740" y="905428"/>
                  <a:pt x="3155" y="686206"/>
                </a:cubicBezTo>
                <a:close/>
              </a:path>
            </a:pathLst>
          </a:custGeom>
          <a:solidFill>
            <a:srgbClr val="107610">
              <a:alpha val="4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6" charset="-128"/>
                <a:cs typeface="ＭＳ Ｐゴシック" pitchFamily="-97" charset="-128"/>
              </a:rPr>
              <a:t>   </a:t>
            </a:r>
            <a:endParaRPr lang="en-US" sz="1600" b="1" dirty="0">
              <a:solidFill>
                <a:srgbClr val="000000"/>
              </a:solidFill>
              <a:latin typeface="Arial" charset="0"/>
              <a:ea typeface="ＭＳ Ｐゴシック" pitchFamily="16" charset="-128"/>
              <a:cs typeface="ＭＳ Ｐゴシック" pitchFamily="-97" charset="-128"/>
            </a:endParaRPr>
          </a:p>
        </p:txBody>
      </p:sp>
      <p:sp>
        <p:nvSpPr>
          <p:cNvPr id="25" name="Title 10"/>
          <p:cNvSpPr txBox="1">
            <a:spLocks noGrp="1"/>
          </p:cNvSpPr>
          <p:nvPr>
            <p:ph type="title"/>
          </p:nvPr>
        </p:nvSpPr>
        <p:spPr>
          <a:xfrm>
            <a:off x="111034" y="640712"/>
            <a:ext cx="7691846" cy="369332"/>
          </a:xfrm>
          <a:prstGeom prst="rect">
            <a:avLst/>
          </a:prstGeom>
          <a:noFill/>
        </p:spPr>
        <p:txBody>
          <a:bodyPr wrap="square" rtlCol="0">
            <a:spAutoFit/>
          </a:bodyPr>
          <a:lstStyle/>
          <a:p>
            <a:r>
              <a:rPr lang="en-CA" b="0" dirty="0">
                <a:solidFill>
                  <a:srgbClr val="61C7FF"/>
                </a:solidFill>
                <a:latin typeface="Arial" panose="020B0604020202020204" pitchFamily="34" charset="0"/>
                <a:cs typeface="Arial" panose="020B0604020202020204" pitchFamily="34" charset="0"/>
              </a:rPr>
              <a:t>Seminar Roots: Thoughts, Drivers, Activities, Goals </a:t>
            </a:r>
          </a:p>
        </p:txBody>
      </p:sp>
    </p:spTree>
    <p:extLst>
      <p:ext uri="{BB962C8B-B14F-4D97-AF65-F5344CB8AC3E}">
        <p14:creationId xmlns:p14="http://schemas.microsoft.com/office/powerpoint/2010/main" val="94821600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Esri_Corporate_Template-Dark">
  <a:themeElements>
    <a:clrScheme name="Custom 13">
      <a:dk1>
        <a:sysClr val="windowText" lastClr="000000"/>
      </a:dk1>
      <a:lt1>
        <a:sysClr val="window" lastClr="FFFFFF"/>
      </a:lt1>
      <a:dk2>
        <a:srgbClr val="007AC2"/>
      </a:dk2>
      <a:lt2>
        <a:srgbClr val="FFFF96"/>
      </a:lt2>
      <a:accent1>
        <a:srgbClr val="35AC46"/>
      </a:accent1>
      <a:accent2>
        <a:srgbClr val="AAD04B"/>
      </a:accent2>
      <a:accent3>
        <a:srgbClr val="F89927"/>
      </a:accent3>
      <a:accent4>
        <a:srgbClr val="17AEE5"/>
      </a:accent4>
      <a:accent5>
        <a:srgbClr val="8E499B"/>
      </a:accent5>
      <a:accent6>
        <a:srgbClr val="BE9969"/>
      </a:accent6>
      <a:hlink>
        <a:srgbClr val="80D0FF"/>
      </a:hlink>
      <a:folHlink>
        <a:srgbClr val="BFE7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3175" cap="flat" cmpd="sng" algn="ctr">
          <a:solidFill>
            <a:srgbClr val="FF6600"/>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ct:contentTypeSchema xmlns:ct="http://schemas.microsoft.com/office/2006/metadata/contentType" xmlns:ma="http://schemas.microsoft.com/office/2006/metadata/properties/metaAttributes" ct:_="" ma:_="" ma:contentTypeName="Document" ma:contentTypeID="0x0101008DB162202F51CE4D9D00ECED22166592" ma:contentTypeVersion="0" ma:contentTypeDescription="Create a new document." ma:contentTypeScope="" ma:versionID="163534cbad58477def12a40201ad4220">
  <xsd:schema xmlns:xsd="http://www.w3.org/2001/XMLSchema" xmlns:xs="http://www.w3.org/2001/XMLSchema" xmlns:p="http://schemas.microsoft.com/office/2006/metadata/properties" xmlns:ns1="http://schemas.microsoft.com/sharepoint/v3" targetNamespace="http://schemas.microsoft.com/office/2006/metadata/properties" ma:root="true" ma:fieldsID="fc1958f689284e262d1fa84b900a385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xml><?xml version="1.0" encoding="utf-8"?>
<EsriMapsInfo xmlns="ESRI.ArcGIS.Mapping.OfficeIntegration.PowerPointInfo">
  <Version>Version1</Version>
  <RequiresSignIn>False</RequiresSignIn>
</EsriMapsInfo>
</file>

<file path=customXml/item1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mso-contentType ?>
<FormTemplates xmlns="http://schemas.microsoft.com/sharepoint/v3/contenttype/forms">
  <Display>DocumentLibraryForm</Display>
  <Edit>DocumentLibraryForm</Edit>
  <New>DocumentLibraryForm</New>
</FormTemplates>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B58F897-2A4D-4309-8E20-83FD28E6FE27}">
  <ds:schemaRefs>
    <ds:schemaRef ds:uri="ESRI.ArcGIS.Mapping.OfficeIntegration.PowerPointInfo"/>
  </ds:schemaRefs>
</ds:datastoreItem>
</file>

<file path=customXml/itemProps10.xml><?xml version="1.0" encoding="utf-8"?>
<ds:datastoreItem xmlns:ds="http://schemas.openxmlformats.org/officeDocument/2006/customXml" ds:itemID="{E47732B9-9C1B-4723-B4AA-A21238C5DF44}">
  <ds:schemaRefs>
    <ds:schemaRef ds:uri="ESRI.ArcGIS.Mapping.OfficeIntegration.PowerPointInfo"/>
  </ds:schemaRefs>
</ds:datastoreItem>
</file>

<file path=customXml/itemProps11.xml><?xml version="1.0" encoding="utf-8"?>
<ds:datastoreItem xmlns:ds="http://schemas.openxmlformats.org/officeDocument/2006/customXml" ds:itemID="{4ADFB73A-380D-41FC-8C37-7155886326FA}">
  <ds:schemaRefs>
    <ds:schemaRef ds:uri="ESRI.ArcGIS.Mapping.OfficeIntegration.PowerPointInfo"/>
  </ds:schemaRefs>
</ds:datastoreItem>
</file>

<file path=customXml/itemProps12.xml><?xml version="1.0" encoding="utf-8"?>
<ds:datastoreItem xmlns:ds="http://schemas.openxmlformats.org/officeDocument/2006/customXml" ds:itemID="{5ED718B4-8F1C-410A-94BB-FE466E470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3.xml><?xml version="1.0" encoding="utf-8"?>
<ds:datastoreItem xmlns:ds="http://schemas.openxmlformats.org/officeDocument/2006/customXml" ds:itemID="{E559A846-F914-4753-A2DC-D33AFE44114C}">
  <ds:schemaRefs>
    <ds:schemaRef ds:uri="ESRI.ArcGIS.Mapping.OfficeIntegration.PowerPointInfo"/>
  </ds:schemaRefs>
</ds:datastoreItem>
</file>

<file path=customXml/itemProps14.xml><?xml version="1.0" encoding="utf-8"?>
<ds:datastoreItem xmlns:ds="http://schemas.openxmlformats.org/officeDocument/2006/customXml" ds:itemID="{519D75E6-C09B-4265-B23F-6A7FE8D8670C}">
  <ds:schemaRefs>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http://purl.org/dc/terms/"/>
    <ds:schemaRef ds:uri="http://schemas.microsoft.com/sharepoint/v3"/>
    <ds:schemaRef ds:uri="http://schemas.microsoft.com/office/infopath/2007/PartnerControls"/>
    <ds:schemaRef ds:uri="http://schemas.openxmlformats.org/package/2006/metadata/core-properties"/>
  </ds:schemaRefs>
</ds:datastoreItem>
</file>

<file path=customXml/itemProps15.xml><?xml version="1.0" encoding="utf-8"?>
<ds:datastoreItem xmlns:ds="http://schemas.openxmlformats.org/officeDocument/2006/customXml" ds:itemID="{18DF8D07-6137-4D85-8010-4650942E033A}">
  <ds:schemaRefs>
    <ds:schemaRef ds:uri="ESRI.ArcGIS.Mapping.OfficeIntegration.PowerPointInfo"/>
  </ds:schemaRefs>
</ds:datastoreItem>
</file>

<file path=customXml/itemProps16.xml><?xml version="1.0" encoding="utf-8"?>
<ds:datastoreItem xmlns:ds="http://schemas.openxmlformats.org/officeDocument/2006/customXml" ds:itemID="{B0302D17-5923-4CC0-9EB4-0E57930F5A8E}">
  <ds:schemaRefs>
    <ds:schemaRef ds:uri="ESRI.ArcGIS.Mapping.OfficeIntegration.PowerPointInfo"/>
  </ds:schemaRefs>
</ds:datastoreItem>
</file>

<file path=customXml/itemProps17.xml><?xml version="1.0" encoding="utf-8"?>
<ds:datastoreItem xmlns:ds="http://schemas.openxmlformats.org/officeDocument/2006/customXml" ds:itemID="{AB25B40B-929A-4CD0-B9AB-7142442027B6}">
  <ds:schemaRefs>
    <ds:schemaRef ds:uri="ESRI.ArcGIS.Mapping.OfficeIntegration.PowerPointInfo"/>
  </ds:schemaRefs>
</ds:datastoreItem>
</file>

<file path=customXml/itemProps18.xml><?xml version="1.0" encoding="utf-8"?>
<ds:datastoreItem xmlns:ds="http://schemas.openxmlformats.org/officeDocument/2006/customXml" ds:itemID="{D6F15B81-7660-4E9F-B613-8AA4F84B6DA3}">
  <ds:schemaRefs>
    <ds:schemaRef ds:uri="ESRI.ArcGIS.Mapping.OfficeIntegration.PowerPointInfo"/>
  </ds:schemaRefs>
</ds:datastoreItem>
</file>

<file path=customXml/itemProps19.xml><?xml version="1.0" encoding="utf-8"?>
<ds:datastoreItem xmlns:ds="http://schemas.openxmlformats.org/officeDocument/2006/customXml" ds:itemID="{EF0D8C03-B10D-4D20-AC38-CA6799A7A314}">
  <ds:schemaRefs>
    <ds:schemaRef ds:uri="ESRI.ArcGIS.Mapping.OfficeIntegration.PowerPointInfo"/>
  </ds:schemaRefs>
</ds:datastoreItem>
</file>

<file path=customXml/itemProps2.xml><?xml version="1.0" encoding="utf-8"?>
<ds:datastoreItem xmlns:ds="http://schemas.openxmlformats.org/officeDocument/2006/customXml" ds:itemID="{76859AF2-E75C-459B-8657-EEEA80BC8153}">
  <ds:schemaRefs>
    <ds:schemaRef ds:uri="ESRI.ArcGIS.Mapping.OfficeIntegration.PowerPointInfo"/>
  </ds:schemaRefs>
</ds:datastoreItem>
</file>

<file path=customXml/itemProps20.xml><?xml version="1.0" encoding="utf-8"?>
<ds:datastoreItem xmlns:ds="http://schemas.openxmlformats.org/officeDocument/2006/customXml" ds:itemID="{C9037CA3-5499-457D-8238-F29CBEBDF143}">
  <ds:schemaRefs>
    <ds:schemaRef ds:uri="ESRI.ArcGIS.Mapping.OfficeIntegration.PowerPointInfo"/>
  </ds:schemaRefs>
</ds:datastoreItem>
</file>

<file path=customXml/itemProps21.xml><?xml version="1.0" encoding="utf-8"?>
<ds:datastoreItem xmlns:ds="http://schemas.openxmlformats.org/officeDocument/2006/customXml" ds:itemID="{2FE51124-E413-4DA5-9E06-A6EB32D0C127}">
  <ds:schemaRefs>
    <ds:schemaRef ds:uri="ESRI.ArcGIS.Mapping.OfficeIntegration.PowerPointInfo"/>
  </ds:schemaRefs>
</ds:datastoreItem>
</file>

<file path=customXml/itemProps22.xml><?xml version="1.0" encoding="utf-8"?>
<ds:datastoreItem xmlns:ds="http://schemas.openxmlformats.org/officeDocument/2006/customXml" ds:itemID="{9E8787D6-C7B8-48EC-8C13-4069AE6320BD}">
  <ds:schemaRefs>
    <ds:schemaRef ds:uri="ESRI.ArcGIS.Mapping.OfficeIntegration.PowerPointInfo"/>
  </ds:schemaRefs>
</ds:datastoreItem>
</file>

<file path=customXml/itemProps23.xml><?xml version="1.0" encoding="utf-8"?>
<ds:datastoreItem xmlns:ds="http://schemas.openxmlformats.org/officeDocument/2006/customXml" ds:itemID="{7A70D44C-B768-49FE-A70F-C6199D3EE9A7}">
  <ds:schemaRefs>
    <ds:schemaRef ds:uri="ESRI.ArcGIS.Mapping.OfficeIntegration.PowerPointInfo"/>
  </ds:schemaRefs>
</ds:datastoreItem>
</file>

<file path=customXml/itemProps24.xml><?xml version="1.0" encoding="utf-8"?>
<ds:datastoreItem xmlns:ds="http://schemas.openxmlformats.org/officeDocument/2006/customXml" ds:itemID="{3A5DA3C3-46A0-47F8-855A-99C7684A98A2}">
  <ds:schemaRefs>
    <ds:schemaRef ds:uri="ESRI.ArcGIS.Mapping.OfficeIntegration.PowerPointInfo"/>
  </ds:schemaRefs>
</ds:datastoreItem>
</file>

<file path=customXml/itemProps25.xml><?xml version="1.0" encoding="utf-8"?>
<ds:datastoreItem xmlns:ds="http://schemas.openxmlformats.org/officeDocument/2006/customXml" ds:itemID="{653D88A7-0F5E-41C5-A5C5-47DF37C594C5}">
  <ds:schemaRefs>
    <ds:schemaRef ds:uri="ESRI.ArcGIS.Mapping.OfficeIntegration.PowerPointInfo"/>
  </ds:schemaRefs>
</ds:datastoreItem>
</file>

<file path=customXml/itemProps26.xml><?xml version="1.0" encoding="utf-8"?>
<ds:datastoreItem xmlns:ds="http://schemas.openxmlformats.org/officeDocument/2006/customXml" ds:itemID="{53220D22-8257-492D-8F60-ECE474D7C478}">
  <ds:schemaRefs>
    <ds:schemaRef ds:uri="ESRI.ArcGIS.Mapping.OfficeIntegration.PowerPointInfo"/>
  </ds:schemaRefs>
</ds:datastoreItem>
</file>

<file path=customXml/itemProps27.xml><?xml version="1.0" encoding="utf-8"?>
<ds:datastoreItem xmlns:ds="http://schemas.openxmlformats.org/officeDocument/2006/customXml" ds:itemID="{DE4ACD9E-0233-451D-890D-5732E05DB574}">
  <ds:schemaRefs>
    <ds:schemaRef ds:uri="ESRI.ArcGIS.Mapping.OfficeIntegration.PowerPointInfo"/>
  </ds:schemaRefs>
</ds:datastoreItem>
</file>

<file path=customXml/itemProps28.xml><?xml version="1.0" encoding="utf-8"?>
<ds:datastoreItem xmlns:ds="http://schemas.openxmlformats.org/officeDocument/2006/customXml" ds:itemID="{AC4EB402-C456-4A26-8A92-B48606FF9264}">
  <ds:schemaRefs>
    <ds:schemaRef ds:uri="ESRI.ArcGIS.Mapping.OfficeIntegration.PowerPointInfo"/>
  </ds:schemaRefs>
</ds:datastoreItem>
</file>

<file path=customXml/itemProps29.xml><?xml version="1.0" encoding="utf-8"?>
<ds:datastoreItem xmlns:ds="http://schemas.openxmlformats.org/officeDocument/2006/customXml" ds:itemID="{3E253610-1BBE-4C16-A1DA-4D6F07A3A74E}">
  <ds:schemaRefs>
    <ds:schemaRef ds:uri="ESRI.ArcGIS.Mapping.OfficeIntegration.PowerPointInfo"/>
  </ds:schemaRefs>
</ds:datastoreItem>
</file>

<file path=customXml/itemProps3.xml><?xml version="1.0" encoding="utf-8"?>
<ds:datastoreItem xmlns:ds="http://schemas.openxmlformats.org/officeDocument/2006/customXml" ds:itemID="{C3102E66-5C5A-4AAF-9C94-24819091B61E}">
  <ds:schemaRefs>
    <ds:schemaRef ds:uri="ESRI.ArcGIS.Mapping.OfficeIntegration.PowerPointInfo"/>
  </ds:schemaRefs>
</ds:datastoreItem>
</file>

<file path=customXml/itemProps30.xml><?xml version="1.0" encoding="utf-8"?>
<ds:datastoreItem xmlns:ds="http://schemas.openxmlformats.org/officeDocument/2006/customXml" ds:itemID="{2C9ABD96-756D-41D3-909F-6F7B4C6B6E1F}">
  <ds:schemaRefs>
    <ds:schemaRef ds:uri="ESRI.ArcGIS.Mapping.OfficeIntegration.PowerPointInfo"/>
  </ds:schemaRefs>
</ds:datastoreItem>
</file>

<file path=customXml/itemProps31.xml><?xml version="1.0" encoding="utf-8"?>
<ds:datastoreItem xmlns:ds="http://schemas.openxmlformats.org/officeDocument/2006/customXml" ds:itemID="{5A1E471A-DB16-4174-9D85-6F159A344CDB}">
  <ds:schemaRefs>
    <ds:schemaRef ds:uri="ESRI.ArcGIS.Mapping.OfficeIntegration.PowerPointInfo"/>
  </ds:schemaRefs>
</ds:datastoreItem>
</file>

<file path=customXml/itemProps32.xml><?xml version="1.0" encoding="utf-8"?>
<ds:datastoreItem xmlns:ds="http://schemas.openxmlformats.org/officeDocument/2006/customXml" ds:itemID="{E5F80E3B-5636-41B2-898D-5D17189605B7}">
  <ds:schemaRefs>
    <ds:schemaRef ds:uri="ESRI.ArcGIS.Mapping.OfficeIntegration.PowerPointInfo"/>
  </ds:schemaRefs>
</ds:datastoreItem>
</file>

<file path=customXml/itemProps33.xml><?xml version="1.0" encoding="utf-8"?>
<ds:datastoreItem xmlns:ds="http://schemas.openxmlformats.org/officeDocument/2006/customXml" ds:itemID="{AE5A340C-916E-449C-AA30-CD41B151A0D4}">
  <ds:schemaRefs>
    <ds:schemaRef ds:uri="ESRI.ArcGIS.Mapping.OfficeIntegration.PowerPointInfo"/>
  </ds:schemaRefs>
</ds:datastoreItem>
</file>

<file path=customXml/itemProps34.xml><?xml version="1.0" encoding="utf-8"?>
<ds:datastoreItem xmlns:ds="http://schemas.openxmlformats.org/officeDocument/2006/customXml" ds:itemID="{F92777FE-FD83-4AAE-AE6C-7E834B02E2A0}">
  <ds:schemaRefs>
    <ds:schemaRef ds:uri="http://schemas.microsoft.com/sharepoint/v3/contenttype/forms"/>
  </ds:schemaRefs>
</ds:datastoreItem>
</file>

<file path=customXml/itemProps35.xml><?xml version="1.0" encoding="utf-8"?>
<ds:datastoreItem xmlns:ds="http://schemas.openxmlformats.org/officeDocument/2006/customXml" ds:itemID="{C4AF463C-FA8B-436D-9853-3318650FDAB8}">
  <ds:schemaRefs>
    <ds:schemaRef ds:uri="ESRI.ArcGIS.Mapping.OfficeIntegration.PowerPointInfo"/>
  </ds:schemaRefs>
</ds:datastoreItem>
</file>

<file path=customXml/itemProps36.xml><?xml version="1.0" encoding="utf-8"?>
<ds:datastoreItem xmlns:ds="http://schemas.openxmlformats.org/officeDocument/2006/customXml" ds:itemID="{352E5095-9B98-4AF0-9861-BDC020ABBCFC}">
  <ds:schemaRefs>
    <ds:schemaRef ds:uri="ESRI.ArcGIS.Mapping.OfficeIntegration.PowerPointInfo"/>
  </ds:schemaRefs>
</ds:datastoreItem>
</file>

<file path=customXml/itemProps37.xml><?xml version="1.0" encoding="utf-8"?>
<ds:datastoreItem xmlns:ds="http://schemas.openxmlformats.org/officeDocument/2006/customXml" ds:itemID="{4617AF64-94DB-48BB-8BE2-3BCF6B12593F}">
  <ds:schemaRefs>
    <ds:schemaRef ds:uri="ESRI.ArcGIS.Mapping.OfficeIntegration.PowerPointInfo"/>
  </ds:schemaRefs>
</ds:datastoreItem>
</file>

<file path=customXml/itemProps38.xml><?xml version="1.0" encoding="utf-8"?>
<ds:datastoreItem xmlns:ds="http://schemas.openxmlformats.org/officeDocument/2006/customXml" ds:itemID="{DB399249-DB96-4601-9BA5-97791613CF3A}">
  <ds:schemaRefs>
    <ds:schemaRef ds:uri="ESRI.ArcGIS.Mapping.OfficeIntegration.PowerPointInfo"/>
  </ds:schemaRefs>
</ds:datastoreItem>
</file>

<file path=customXml/itemProps39.xml><?xml version="1.0" encoding="utf-8"?>
<ds:datastoreItem xmlns:ds="http://schemas.openxmlformats.org/officeDocument/2006/customXml" ds:itemID="{A2D97EB6-C9B5-45C6-85A6-D4FE6E1D9856}">
  <ds:schemaRefs>
    <ds:schemaRef ds:uri="ESRI.ArcGIS.Mapping.OfficeIntegration.PowerPointInfo"/>
  </ds:schemaRefs>
</ds:datastoreItem>
</file>

<file path=customXml/itemProps4.xml><?xml version="1.0" encoding="utf-8"?>
<ds:datastoreItem xmlns:ds="http://schemas.openxmlformats.org/officeDocument/2006/customXml" ds:itemID="{8EED6C1C-A455-42E4-8CBE-649F5A755068}">
  <ds:schemaRefs>
    <ds:schemaRef ds:uri="ESRI.ArcGIS.Mapping.OfficeIntegration.PowerPointInfo"/>
  </ds:schemaRefs>
</ds:datastoreItem>
</file>

<file path=customXml/itemProps40.xml><?xml version="1.0" encoding="utf-8"?>
<ds:datastoreItem xmlns:ds="http://schemas.openxmlformats.org/officeDocument/2006/customXml" ds:itemID="{2672FF5B-1ADC-45B0-9698-61421F5761E7}">
  <ds:schemaRefs>
    <ds:schemaRef ds:uri="ESRI.ArcGIS.Mapping.OfficeIntegration.PowerPointInfo"/>
  </ds:schemaRefs>
</ds:datastoreItem>
</file>

<file path=customXml/itemProps41.xml><?xml version="1.0" encoding="utf-8"?>
<ds:datastoreItem xmlns:ds="http://schemas.openxmlformats.org/officeDocument/2006/customXml" ds:itemID="{7684026F-E81F-4167-824A-3AA1BAEAE133}">
  <ds:schemaRefs>
    <ds:schemaRef ds:uri="ESRI.ArcGIS.Mapping.OfficeIntegration.PowerPointInfo"/>
  </ds:schemaRefs>
</ds:datastoreItem>
</file>

<file path=customXml/itemProps42.xml><?xml version="1.0" encoding="utf-8"?>
<ds:datastoreItem xmlns:ds="http://schemas.openxmlformats.org/officeDocument/2006/customXml" ds:itemID="{71658D62-F010-45F1-9326-EDC465FED48E}">
  <ds:schemaRefs>
    <ds:schemaRef ds:uri="ESRI.ArcGIS.Mapping.OfficeIntegration.PowerPointInfo"/>
  </ds:schemaRefs>
</ds:datastoreItem>
</file>

<file path=customXml/itemProps43.xml><?xml version="1.0" encoding="utf-8"?>
<ds:datastoreItem xmlns:ds="http://schemas.openxmlformats.org/officeDocument/2006/customXml" ds:itemID="{F29452FE-972E-43F8-B54C-969F4C69C00B}">
  <ds:schemaRefs>
    <ds:schemaRef ds:uri="ESRI.ArcGIS.Mapping.OfficeIntegration.PowerPointInfo"/>
  </ds:schemaRefs>
</ds:datastoreItem>
</file>

<file path=customXml/itemProps44.xml><?xml version="1.0" encoding="utf-8"?>
<ds:datastoreItem xmlns:ds="http://schemas.openxmlformats.org/officeDocument/2006/customXml" ds:itemID="{D32008F3-64AC-45EB-A05B-F6120AE62290}">
  <ds:schemaRefs>
    <ds:schemaRef ds:uri="ESRI.ArcGIS.Mapping.OfficeIntegration.PowerPointInfo"/>
  </ds:schemaRefs>
</ds:datastoreItem>
</file>

<file path=customXml/itemProps45.xml><?xml version="1.0" encoding="utf-8"?>
<ds:datastoreItem xmlns:ds="http://schemas.openxmlformats.org/officeDocument/2006/customXml" ds:itemID="{DA46DABE-45F1-4E65-A939-497CB70F357D}">
  <ds:schemaRefs>
    <ds:schemaRef ds:uri="ESRI.ArcGIS.Mapping.OfficeIntegration.PowerPointInfo"/>
  </ds:schemaRefs>
</ds:datastoreItem>
</file>

<file path=customXml/itemProps46.xml><?xml version="1.0" encoding="utf-8"?>
<ds:datastoreItem xmlns:ds="http://schemas.openxmlformats.org/officeDocument/2006/customXml" ds:itemID="{6D2D132B-596B-4D69-A43B-566EB6C10C03}">
  <ds:schemaRefs>
    <ds:schemaRef ds:uri="ESRI.ArcGIS.Mapping.OfficeIntegration.PowerPointInfo"/>
  </ds:schemaRefs>
</ds:datastoreItem>
</file>

<file path=customXml/itemProps47.xml><?xml version="1.0" encoding="utf-8"?>
<ds:datastoreItem xmlns:ds="http://schemas.openxmlformats.org/officeDocument/2006/customXml" ds:itemID="{EB8D7141-3508-4B4E-8051-37E3E4C09D17}">
  <ds:schemaRefs>
    <ds:schemaRef ds:uri="ESRI.ArcGIS.Mapping.OfficeIntegration.PowerPointInfo"/>
  </ds:schemaRefs>
</ds:datastoreItem>
</file>

<file path=customXml/itemProps48.xml><?xml version="1.0" encoding="utf-8"?>
<ds:datastoreItem xmlns:ds="http://schemas.openxmlformats.org/officeDocument/2006/customXml" ds:itemID="{16EF6D11-DC4F-410C-A4BF-DF081B432591}">
  <ds:schemaRefs>
    <ds:schemaRef ds:uri="ESRI.ArcGIS.Mapping.OfficeIntegration.PowerPointInfo"/>
  </ds:schemaRefs>
</ds:datastoreItem>
</file>

<file path=customXml/itemProps49.xml><?xml version="1.0" encoding="utf-8"?>
<ds:datastoreItem xmlns:ds="http://schemas.openxmlformats.org/officeDocument/2006/customXml" ds:itemID="{905F88FE-324F-4FBE-89BB-9CEE04D6CACF}">
  <ds:schemaRefs>
    <ds:schemaRef ds:uri="ESRI.ArcGIS.Mapping.OfficeIntegration.PowerPointInfo"/>
  </ds:schemaRefs>
</ds:datastoreItem>
</file>

<file path=customXml/itemProps5.xml><?xml version="1.0" encoding="utf-8"?>
<ds:datastoreItem xmlns:ds="http://schemas.openxmlformats.org/officeDocument/2006/customXml" ds:itemID="{7147CA22-2BC4-4917-83D2-7CA4C34A80D4}">
  <ds:schemaRefs>
    <ds:schemaRef ds:uri="ESRI.ArcGIS.Mapping.OfficeIntegration.PowerPointInfo"/>
  </ds:schemaRefs>
</ds:datastoreItem>
</file>

<file path=customXml/itemProps50.xml><?xml version="1.0" encoding="utf-8"?>
<ds:datastoreItem xmlns:ds="http://schemas.openxmlformats.org/officeDocument/2006/customXml" ds:itemID="{E940B40D-12DB-4BFA-BBB6-2269FD71FF92}">
  <ds:schemaRefs>
    <ds:schemaRef ds:uri="ESRI.ArcGIS.Mapping.OfficeIntegration.PowerPointInfo"/>
  </ds:schemaRefs>
</ds:datastoreItem>
</file>

<file path=customXml/itemProps51.xml><?xml version="1.0" encoding="utf-8"?>
<ds:datastoreItem xmlns:ds="http://schemas.openxmlformats.org/officeDocument/2006/customXml" ds:itemID="{EE9F405B-FE7A-4AB8-9CB8-9A75FBA69A95}">
  <ds:schemaRefs>
    <ds:schemaRef ds:uri="ESRI.ArcGIS.Mapping.OfficeIntegration.PowerPointInfo"/>
  </ds:schemaRefs>
</ds:datastoreItem>
</file>

<file path=customXml/itemProps52.xml><?xml version="1.0" encoding="utf-8"?>
<ds:datastoreItem xmlns:ds="http://schemas.openxmlformats.org/officeDocument/2006/customXml" ds:itemID="{10846DB9-88C0-41D7-ACE4-BEC3A7488A03}">
  <ds:schemaRefs>
    <ds:schemaRef ds:uri="ESRI.ArcGIS.Mapping.OfficeIntegration.PowerPointInfo"/>
  </ds:schemaRefs>
</ds:datastoreItem>
</file>

<file path=customXml/itemProps53.xml><?xml version="1.0" encoding="utf-8"?>
<ds:datastoreItem xmlns:ds="http://schemas.openxmlformats.org/officeDocument/2006/customXml" ds:itemID="{4ADFB689-BC87-4869-ADD0-8C3555150450}">
  <ds:schemaRefs>
    <ds:schemaRef ds:uri="ESRI.ArcGIS.Mapping.OfficeIntegration.PowerPointInfo"/>
  </ds:schemaRefs>
</ds:datastoreItem>
</file>

<file path=customXml/itemProps54.xml><?xml version="1.0" encoding="utf-8"?>
<ds:datastoreItem xmlns:ds="http://schemas.openxmlformats.org/officeDocument/2006/customXml" ds:itemID="{A77C5B54-CA1C-4010-8D5D-ED406825EBB7}">
  <ds:schemaRefs>
    <ds:schemaRef ds:uri="ESRI.ArcGIS.Mapping.OfficeIntegration.PowerPointInfo"/>
  </ds:schemaRefs>
</ds:datastoreItem>
</file>

<file path=customXml/itemProps55.xml><?xml version="1.0" encoding="utf-8"?>
<ds:datastoreItem xmlns:ds="http://schemas.openxmlformats.org/officeDocument/2006/customXml" ds:itemID="{86B5FFB5-BF2F-45EA-BC75-C41726A8F251}">
  <ds:schemaRefs>
    <ds:schemaRef ds:uri="ESRI.ArcGIS.Mapping.OfficeIntegration.PowerPointInfo"/>
  </ds:schemaRefs>
</ds:datastoreItem>
</file>

<file path=customXml/itemProps56.xml><?xml version="1.0" encoding="utf-8"?>
<ds:datastoreItem xmlns:ds="http://schemas.openxmlformats.org/officeDocument/2006/customXml" ds:itemID="{FDE85643-3216-4103-A1BD-63F5E1D42D73}">
  <ds:schemaRefs>
    <ds:schemaRef ds:uri="ESRI.ArcGIS.Mapping.OfficeIntegration.PowerPointInfo"/>
  </ds:schemaRefs>
</ds:datastoreItem>
</file>

<file path=customXml/itemProps57.xml><?xml version="1.0" encoding="utf-8"?>
<ds:datastoreItem xmlns:ds="http://schemas.openxmlformats.org/officeDocument/2006/customXml" ds:itemID="{F6EFD530-1E3E-47B8-A55C-19EC63E3C655}">
  <ds:schemaRefs>
    <ds:schemaRef ds:uri="ESRI.ArcGIS.Mapping.OfficeIntegration.PowerPointInfo"/>
  </ds:schemaRefs>
</ds:datastoreItem>
</file>

<file path=customXml/itemProps58.xml><?xml version="1.0" encoding="utf-8"?>
<ds:datastoreItem xmlns:ds="http://schemas.openxmlformats.org/officeDocument/2006/customXml" ds:itemID="{B7E6AAC2-10E8-4F0C-BCC5-34BD332F8972}">
  <ds:schemaRefs>
    <ds:schemaRef ds:uri="ESRI.ArcGIS.Mapping.OfficeIntegration.PowerPointInfo"/>
  </ds:schemaRefs>
</ds:datastoreItem>
</file>

<file path=customXml/itemProps59.xml><?xml version="1.0" encoding="utf-8"?>
<ds:datastoreItem xmlns:ds="http://schemas.openxmlformats.org/officeDocument/2006/customXml" ds:itemID="{33F5FE6F-FF86-471A-919E-6C74E3669390}">
  <ds:schemaRefs>
    <ds:schemaRef ds:uri="ESRI.ArcGIS.Mapping.OfficeIntegration.PowerPointInfo"/>
  </ds:schemaRefs>
</ds:datastoreItem>
</file>

<file path=customXml/itemProps6.xml><?xml version="1.0" encoding="utf-8"?>
<ds:datastoreItem xmlns:ds="http://schemas.openxmlformats.org/officeDocument/2006/customXml" ds:itemID="{612F64FD-E61D-43DE-A84B-8FC0DA8FC26C}">
  <ds:schemaRefs>
    <ds:schemaRef ds:uri="ESRI.ArcGIS.Mapping.OfficeIntegration.PowerPointInfo"/>
  </ds:schemaRefs>
</ds:datastoreItem>
</file>

<file path=customXml/itemProps60.xml><?xml version="1.0" encoding="utf-8"?>
<ds:datastoreItem xmlns:ds="http://schemas.openxmlformats.org/officeDocument/2006/customXml" ds:itemID="{22A42D4B-0AAE-44C9-A2EF-48BDE1C5260A}">
  <ds:schemaRefs>
    <ds:schemaRef ds:uri="ESRI.ArcGIS.Mapping.OfficeIntegration.PowerPointInfo"/>
  </ds:schemaRefs>
</ds:datastoreItem>
</file>

<file path=customXml/itemProps61.xml><?xml version="1.0" encoding="utf-8"?>
<ds:datastoreItem xmlns:ds="http://schemas.openxmlformats.org/officeDocument/2006/customXml" ds:itemID="{9DC677B7-6D9E-42B7-AD1F-75D1804EAF7D}">
  <ds:schemaRefs>
    <ds:schemaRef ds:uri="ESRI.ArcGIS.Mapping.OfficeIntegration.PowerPointInfo"/>
  </ds:schemaRefs>
</ds:datastoreItem>
</file>

<file path=customXml/itemProps62.xml><?xml version="1.0" encoding="utf-8"?>
<ds:datastoreItem xmlns:ds="http://schemas.openxmlformats.org/officeDocument/2006/customXml" ds:itemID="{C1BF2448-6CBA-44DB-9E22-BED59BA834DF}">
  <ds:schemaRefs>
    <ds:schemaRef ds:uri="ESRI.ArcGIS.Mapping.OfficeIntegration.PowerPointInfo"/>
  </ds:schemaRefs>
</ds:datastoreItem>
</file>

<file path=customXml/itemProps63.xml><?xml version="1.0" encoding="utf-8"?>
<ds:datastoreItem xmlns:ds="http://schemas.openxmlformats.org/officeDocument/2006/customXml" ds:itemID="{998905D7-FE59-48DE-A74A-5B0009B7827F}">
  <ds:schemaRefs>
    <ds:schemaRef ds:uri="ESRI.ArcGIS.Mapping.OfficeIntegration.PowerPointInfo"/>
  </ds:schemaRefs>
</ds:datastoreItem>
</file>

<file path=customXml/itemProps64.xml><?xml version="1.0" encoding="utf-8"?>
<ds:datastoreItem xmlns:ds="http://schemas.openxmlformats.org/officeDocument/2006/customXml" ds:itemID="{328DCA66-548E-4424-83E1-09FFD45EE4B0}">
  <ds:schemaRefs>
    <ds:schemaRef ds:uri="ESRI.ArcGIS.Mapping.OfficeIntegration.PowerPointInfo"/>
  </ds:schemaRefs>
</ds:datastoreItem>
</file>

<file path=customXml/itemProps65.xml><?xml version="1.0" encoding="utf-8"?>
<ds:datastoreItem xmlns:ds="http://schemas.openxmlformats.org/officeDocument/2006/customXml" ds:itemID="{5B58CDD1-2BF6-415B-A256-DBBCC6A48D56}">
  <ds:schemaRefs>
    <ds:schemaRef ds:uri="ESRI.ArcGIS.Mapping.OfficeIntegration.PowerPointInfo"/>
  </ds:schemaRefs>
</ds:datastoreItem>
</file>

<file path=customXml/itemProps66.xml><?xml version="1.0" encoding="utf-8"?>
<ds:datastoreItem xmlns:ds="http://schemas.openxmlformats.org/officeDocument/2006/customXml" ds:itemID="{096117C4-1661-4D3B-B9F6-BC19E0F3E90B}">
  <ds:schemaRefs>
    <ds:schemaRef ds:uri="ESRI.ArcGIS.Mapping.OfficeIntegration.PowerPointInfo"/>
  </ds:schemaRefs>
</ds:datastoreItem>
</file>

<file path=customXml/itemProps67.xml><?xml version="1.0" encoding="utf-8"?>
<ds:datastoreItem xmlns:ds="http://schemas.openxmlformats.org/officeDocument/2006/customXml" ds:itemID="{039A5E78-EC42-40DE-A05E-1C7FCA140310}">
  <ds:schemaRefs>
    <ds:schemaRef ds:uri="ESRI.ArcGIS.Mapping.OfficeIntegration.PowerPointInfo"/>
  </ds:schemaRefs>
</ds:datastoreItem>
</file>

<file path=customXml/itemProps68.xml><?xml version="1.0" encoding="utf-8"?>
<ds:datastoreItem xmlns:ds="http://schemas.openxmlformats.org/officeDocument/2006/customXml" ds:itemID="{D4E2A01F-BEC1-4558-9AD1-A87ED70D910B}">
  <ds:schemaRefs>
    <ds:schemaRef ds:uri="ESRI.ArcGIS.Mapping.OfficeIntegration.PowerPointInfo"/>
  </ds:schemaRefs>
</ds:datastoreItem>
</file>

<file path=customXml/itemProps7.xml><?xml version="1.0" encoding="utf-8"?>
<ds:datastoreItem xmlns:ds="http://schemas.openxmlformats.org/officeDocument/2006/customXml" ds:itemID="{55235559-86B9-428B-8DAF-8EE6262226D5}">
  <ds:schemaRefs>
    <ds:schemaRef ds:uri="ESRI.ArcGIS.Mapping.OfficeIntegration.PowerPointInfo"/>
  </ds:schemaRefs>
</ds:datastoreItem>
</file>

<file path=customXml/itemProps8.xml><?xml version="1.0" encoding="utf-8"?>
<ds:datastoreItem xmlns:ds="http://schemas.openxmlformats.org/officeDocument/2006/customXml" ds:itemID="{94844715-80D4-4BDB-8DF0-52D9314E2485}">
  <ds:schemaRefs>
    <ds:schemaRef ds:uri="ESRI.ArcGIS.Mapping.OfficeIntegration.PowerPointInfo"/>
  </ds:schemaRefs>
</ds:datastoreItem>
</file>

<file path=customXml/itemProps9.xml><?xml version="1.0" encoding="utf-8"?>
<ds:datastoreItem xmlns:ds="http://schemas.openxmlformats.org/officeDocument/2006/customXml" ds:itemID="{9E56F111-9E55-4604-91C2-8352AE93343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Esri_Corporate_Template-Dark.potx</Template>
  <TotalTime>0</TotalTime>
  <Words>1527</Words>
  <Application>Microsoft Office PowerPoint</Application>
  <PresentationFormat>Custom</PresentationFormat>
  <Paragraphs>154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Esri_Corporate_Template-Dark</vt:lpstr>
      <vt:lpstr>Taking GIS Retrospective to  the Federal Level: Seminar Introduction  Dr. Barry Wellar Seminar Organizer and Chair Principal, Wellar Consulting Inc. Professor Emeritus, University of Ottawa </vt:lpstr>
      <vt:lpstr>Taking GIS Retrospective to the Federal Level </vt:lpstr>
      <vt:lpstr>PowerPoint Presentation</vt:lpstr>
      <vt:lpstr>Seminar Roots: Thoughts, Drivers, Activities, Goals </vt:lpstr>
      <vt:lpstr>Seminar Roots: Thoughts, Drivers, Activities, Goals </vt:lpstr>
      <vt:lpstr>Seminar Roots: Thoughts, Drivers, Activities, Goals </vt:lpstr>
      <vt:lpstr>PowerPoint Presentation</vt:lpstr>
      <vt:lpstr>Seminar Roots: Thoughts, Drivers, Activities, Goals </vt:lpstr>
      <vt:lpstr>Seminar Roots: Thoughts, Drivers, Activities, Goals </vt:lpstr>
      <vt:lpstr>Seminar Roots: Thoughts, Drivers, Activities, Goals </vt:lpstr>
      <vt:lpstr>Seminar Roots: Thoughts, Drivers, Activities, Goals </vt:lpstr>
      <vt:lpstr>Seminar Roots: Thoughts, Drivers, Activities, Goals </vt:lpstr>
      <vt:lpstr>Seminar Roots: Thoughts, Drivers, Activities, Goals </vt:lpstr>
      <vt:lpstr>Seminar Roots: Thoughts, Drivers, Activities, Goals </vt:lpstr>
      <vt:lpstr>Seminar Roots: Thoughts, Drivers, Activities, Goals </vt:lpstr>
      <vt:lpstr>Seminar Roots: Thoughts, Drivers, Activities, Goals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 PPT for Professional Development Workshops</dc:title>
  <dc:creator/>
  <cp:lastModifiedBy/>
  <cp:revision>1</cp:revision>
  <dcterms:created xsi:type="dcterms:W3CDTF">2013-03-05T23:32:50Z</dcterms:created>
  <dcterms:modified xsi:type="dcterms:W3CDTF">2016-02-03T15:28:04Z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0x0101008DB162202F51CE4D9D00ECED22166592</vt:lpwstr>
  </property>
</Properties>
</file>